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07" r:id="rId3"/>
    <p:sldId id="285" r:id="rId4"/>
    <p:sldId id="266" r:id="rId5"/>
    <p:sldId id="267" r:id="rId6"/>
    <p:sldId id="296" r:id="rId7"/>
    <p:sldId id="298" r:id="rId8"/>
    <p:sldId id="274" r:id="rId9"/>
    <p:sldId id="302" r:id="rId10"/>
    <p:sldId id="305" r:id="rId11"/>
    <p:sldId id="306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D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52DB-B154-474A-980B-056418F8DE5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6FE1-9B0C-465B-82D4-CF9634E0B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52DB-B154-474A-980B-056418F8DE59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66FE1-9B0C-465B-82D4-CF9634E0B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org.devlee.android.cs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hyperlink" Target="http://lk.fss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бложка11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2471" y="1697613"/>
            <a:ext cx="540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«Прямые выплаты»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4" y="5572140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8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обложка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6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601" y="294082"/>
            <a:ext cx="7118798" cy="37348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МИР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2184" y="1493356"/>
            <a:ext cx="578644" cy="357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27317" y="1495243"/>
            <a:ext cx="3249410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7F7F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Единовременное пособие при постановке на учет в ранние сроки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5979" y="1913378"/>
            <a:ext cx="478631" cy="507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27317" y="2019182"/>
            <a:ext cx="3249410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7F7F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Пособие по беременности  и родам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7695" y="2340667"/>
            <a:ext cx="3241877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7F7F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Единовременное пособие при рождении ребенка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9061" y="2337316"/>
            <a:ext cx="550069" cy="514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0260" y="2912311"/>
            <a:ext cx="514350" cy="369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32075" y="2873949"/>
            <a:ext cx="3239894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7F7F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Ежемесячное пособие по уходу за ребенком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9" name="Picture 11" descr="ÐÐ°ÑÑÐ¸Ð½ÐºÐ¸ Ð¿Ð¾ Ð·Ð°Ð¿ÑÐ¾ÑÑ ÐºÐ°ÑÑÐ¸Ð½ÐºÐ° ÐºÐ°ÑÑÑ Ð¼Ð¸Ñ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7493">
            <a:off x="5419907" y="1879700"/>
            <a:ext cx="2577037" cy="1842075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897658">
            <a:off x="4017796" y="2889377"/>
            <a:ext cx="893594" cy="384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7" name="Рисунок 26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563805">
            <a:off x="4047391" y="2410999"/>
            <a:ext cx="795340" cy="509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8" name="Рисунок 27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095961">
            <a:off x="4045723" y="2077057"/>
            <a:ext cx="819422" cy="385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3308568">
            <a:off x="4062820" y="1583808"/>
            <a:ext cx="749522" cy="4366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9806" y="1001629"/>
            <a:ext cx="760957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01.05.2019  пособия должны перечисляться на банковские счета </a:t>
            </a:r>
          </a:p>
          <a:p>
            <a:pPr algn="ctr"/>
            <a:r>
              <a:rPr lang="ru-RU" sz="13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застрахованных лиц, операции по которым осуществляются с использованием карты «Мир»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7107" y="5369152"/>
            <a:ext cx="4956654" cy="30008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ЗАЧИСЛЕНИЕ (в течение 1-2 часов)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62181" y="4421248"/>
            <a:ext cx="3593316" cy="32316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КАРТЫ МИР</a:t>
            </a: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6970" y="5369152"/>
            <a:ext cx="370137" cy="3802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3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5" y="4909000"/>
            <a:ext cx="418344" cy="4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1664" y="5715205"/>
            <a:ext cx="6166793" cy="75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185" algn="ctr">
              <a:lnSpc>
                <a:spcPct val="107000"/>
              </a:lnSpc>
            </a:pPr>
            <a:r>
              <a:rPr lang="ru-RU" sz="1350" b="1" dirty="0">
                <a:solidFill>
                  <a:srgbClr val="1F3864"/>
                </a:solidFill>
                <a:latin typeface="Times New Roman"/>
                <a:ea typeface="Calibri"/>
                <a:cs typeface="Times New Roman"/>
              </a:rPr>
              <a:t>Если Вы еще не успели оформить карту «МИР», то вправе получить пособие на банковский счет, по которому операции с платежными картами не осуществляются (сберкнижка), либо почтовым переводом.</a:t>
            </a:r>
            <a:endParaRPr lang="ru-RU" sz="788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8955" y="4819499"/>
            <a:ext cx="8512982" cy="5078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ПЕРЕЧИСЛЕНИЯ ПОСОБИЙ НА КАРТУ «МИР» ДОСТАТОЧНО УКАЗАТЬ НОМЕР КАРТЫ!                (№ счета, реквизиты банка указывать не надо)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42509" y="3411353"/>
            <a:ext cx="3249411" cy="981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50" b="1" dirty="0">
                <a:solidFill>
                  <a:srgbClr val="7F7F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Пособия по временной нетрудоспособности, </a:t>
            </a:r>
          </a:p>
          <a:p>
            <a:pPr>
              <a:lnSpc>
                <a:spcPct val="107000"/>
              </a:lnSpc>
            </a:pPr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(только в отношении граждан, </a:t>
            </a:r>
            <a:endParaRPr lang="ru-RU" sz="135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подвергшихся воздействию радиации)</a:t>
            </a:r>
            <a:endParaRPr lang="ru-RU" sz="135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839337">
            <a:off x="4079607" y="3528092"/>
            <a:ext cx="822226" cy="435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2" name="Рисунок 31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2505" y="3591265"/>
            <a:ext cx="600075" cy="478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6371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бложка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" y="0"/>
            <a:ext cx="9144000" cy="6858000"/>
          </a:xfrm>
          <a:prstGeom prst="rect">
            <a:avLst/>
          </a:prstGeom>
        </p:spPr>
      </p:pic>
      <p:sp useBgFill="1">
        <p:nvSpPr>
          <p:cNvPr id="4" name="Прямоугольник 3"/>
          <p:cNvSpPr/>
          <p:nvPr/>
        </p:nvSpPr>
        <p:spPr>
          <a:xfrm>
            <a:off x="67596" y="1388035"/>
            <a:ext cx="9018037" cy="312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338"/>
              </a:spcAft>
            </a:pPr>
            <a:r>
              <a:rPr lang="ru-RU" sz="1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навигатор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это бесплатное мобильное приложение, в котором можно найти всю информацию о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выплатах,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рассчитать размер пособий, узнать какие документы нужны для их получения.</a:t>
            </a:r>
            <a:endParaRPr lang="ru-R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приложении пять крупных разделов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lnSpc>
                <a:spcPct val="107000"/>
              </a:lnSpc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материнство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  <a:tab pos="8673704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временная нетрудоспособность;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инвалидность и льготные категории граждан;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несчастный случай на производстве и профессиональные заболевания;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fontAlgn="base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смерть близкого человека.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30" y="4990210"/>
            <a:ext cx="9134770" cy="13932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281"/>
              </a:spcAft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1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воспользоваться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Социальным навигатором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его нужно скачать в официальном магазине приложений (например, в      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Google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Play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для смартфонов на базе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fontAlgn="base">
              <a:lnSpc>
                <a:spcPct val="107000"/>
              </a:lnSpc>
              <a:spcAft>
                <a:spcPts val="6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im0-tub-ru.yandex.net/i?id=86b936ba94bd2916bec313a635a6be6e-l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11403"/>
            <a:ext cx="2244012" cy="187268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xn--80aigiqpoj.xn--p1ai/img/gp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52949"/>
            <a:ext cx="1548833" cy="69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314481"/>
            <a:ext cx="7210332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338"/>
              </a:spcAft>
            </a:pPr>
            <a:r>
              <a:rPr lang="ru-RU" b="1" kern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НОВОЕ </a:t>
            </a:r>
            <a:r>
              <a:rPr lang="ru-RU" b="1" kern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БЕСПЛАТНОЕ МОБИЛЬНОЕ ПРИЛОЖЕНИЕ ОТ ФСС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2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ожка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8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6345" y="266164"/>
            <a:ext cx="4302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ПОСОБИЙ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587330" cy="288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48" y="965250"/>
            <a:ext cx="9289081" cy="5090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касается следующих пособий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временной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нетрудоспособности;</a:t>
            </a:r>
          </a:p>
          <a:p>
            <a:pPr>
              <a:lnSpc>
                <a:spcPct val="114000"/>
              </a:lnSpc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беременности и родам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14000"/>
              </a:lnSpc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 единовременное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</a:p>
          <a:p>
            <a:pPr>
              <a:lnSpc>
                <a:spcPct val="114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рождении ребенка;</a:t>
            </a:r>
          </a:p>
          <a:p>
            <a:pPr>
              <a:lnSpc>
                <a:spcPct val="114000"/>
              </a:lnSpc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ежемесячное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уходу </a:t>
            </a:r>
          </a:p>
          <a:p>
            <a:pPr>
              <a:lnSpc>
                <a:spcPct val="114000"/>
              </a:lnSpc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ребенком до 1,5 лет;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единовременное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женщинам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вставшим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учет в медицинских </a:t>
            </a:r>
          </a:p>
          <a:p>
            <a:pPr>
              <a:lnSpc>
                <a:spcPct val="114000"/>
              </a:lnSpc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учреждениях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ранние сроки беременности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14000"/>
              </a:lnSpc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отпуска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застрахованному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лицу,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пострадавшему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производстве.</a:t>
            </a:r>
          </a:p>
        </p:txBody>
      </p:sp>
    </p:spTree>
    <p:extLst>
      <p:ext uri="{BB962C8B-B14F-4D97-AF65-F5344CB8AC3E}">
        <p14:creationId xmlns:p14="http://schemas.microsoft.com/office/powerpoint/2010/main" xmlns="" val="8343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ожка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254596"/>
            <a:ext cx="4500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ПРОЕКТА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540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2011 года </a:t>
            </a:r>
            <a:r>
              <a:rPr lang="ru-RU" sz="28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соответствии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Правительства РФ №294 от 21.04.2011 Фонд социального страхования РФ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«Прямые выплаты».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На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данный момент в нём участвуют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59 регионов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Кемеровская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область станет участником проекта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января 2020 года.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7888" y="1620550"/>
            <a:ext cx="3240360" cy="36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2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ожка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254596"/>
            <a:ext cx="3460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560" y="1201151"/>
            <a:ext cx="51579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положения работающих граждан в случае временной утраты трудоспособности (болезнь, рождение ребенка и т.д.)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гарантированность выплаты пособий независимо от финансового состояния работодателя, единый алгоритм расчета пособий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456" y="1820237"/>
            <a:ext cx="371703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7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ожка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254596"/>
            <a:ext cx="4084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ИЗМЕНИТСЯ?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0554070"/>
              </p:ext>
            </p:extLst>
          </p:nvPr>
        </p:nvGraphicFramePr>
        <p:xfrm>
          <a:off x="179512" y="1953509"/>
          <a:ext cx="8856984" cy="3772449"/>
        </p:xfrm>
        <a:graphic>
          <a:graphicData uri="http://schemas.openxmlformats.org/drawingml/2006/table">
            <a:tbl>
              <a:tblPr firstRow="1" firstCol="1" bandRow="1"/>
              <a:tblGrid>
                <a:gridCol w="5112568"/>
                <a:gridCol w="3744416"/>
              </a:tblGrid>
              <a:tr h="384055">
                <a:tc>
                  <a:txBody>
                    <a:bodyPr/>
                    <a:lstStyle/>
                    <a:p>
                      <a:pPr marL="18415" marR="1841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система работает сейчас?</a:t>
                      </a:r>
                      <a:endParaRPr lang="ru-RU" sz="2400" b="1" dirty="0">
                        <a:solidFill>
                          <a:srgbClr val="3A336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1841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будет?</a:t>
                      </a:r>
                      <a:endParaRPr lang="ru-RU" sz="2400" b="1">
                        <a:solidFill>
                          <a:srgbClr val="3A336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163444">
                <a:tc>
                  <a:txBody>
                    <a:bodyPr/>
                    <a:lstStyle/>
                    <a:p>
                      <a:pPr marL="198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Работодатель:</a:t>
                      </a:r>
                      <a:endParaRPr lang="ru-RU" sz="2400" dirty="0"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400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 назначает и выплачивает пособия </a:t>
                      </a:r>
                      <a:r>
                        <a:rPr lang="ru-RU" sz="2400" dirty="0" smtClean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своим </a:t>
                      </a:r>
                      <a:r>
                        <a:rPr lang="ru-RU" sz="2400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работникам;</a:t>
                      </a:r>
                      <a:endParaRPr lang="ru-RU" sz="2400" dirty="0"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400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Отделение ФСС назначает и выплачивает пособие.</a:t>
                      </a:r>
                      <a:endParaRPr lang="ru-RU" sz="2400" dirty="0"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7591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400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уменьшает сумму страховых взносов, перечисляемых в </a:t>
                      </a:r>
                      <a:r>
                        <a:rPr lang="ru-RU" sz="2400" dirty="0" smtClean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ФСС,  </a:t>
                      </a:r>
                      <a:r>
                        <a:rPr lang="ru-RU" sz="2400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на сумму выплаченных пособий;</a:t>
                      </a:r>
                      <a:endParaRPr lang="ru-RU" sz="2400" dirty="0"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400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Работодатель уплачивает страховые взносы в полном объеме.</a:t>
                      </a:r>
                      <a:endParaRPr lang="ru-RU" sz="2400" dirty="0"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06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40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недостающие средства на выплату пособий получает от ФСС РФ.</a:t>
                      </a:r>
                      <a:endParaRPr lang="ru-RU" sz="2400"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18415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solidFill>
                          <a:srgbClr val="3A336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473D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8062" y="568515"/>
            <a:ext cx="900868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rgbClr val="23386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2338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Пособия работающие граждане будут получать по-новому – </a:t>
            </a:r>
          </a:p>
          <a:p>
            <a:pPr marL="0" marR="0" lvl="0" indent="431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2338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напрямую из Фонда социального страхования РФ. </a:t>
            </a:r>
            <a:endParaRPr kumimoji="0" lang="ru-RU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31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5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459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76231"/>
            <a:ext cx="2959681" cy="2630425"/>
          </a:xfrm>
          <a:prstGeom prst="rect">
            <a:avLst/>
          </a:prstGeom>
        </p:spPr>
      </p:pic>
      <p:pic>
        <p:nvPicPr>
          <p:cNvPr id="2" name="Рисунок 1" descr="обложка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289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Схема взаимодействия при прямых выплатах (после 01.01.2020)</a:t>
            </a:r>
            <a:endParaRPr lang="ru-RU" altLang="ru-RU" sz="2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4"/>
          <p:cNvGrpSpPr>
            <a:grpSpLocks/>
          </p:cNvGrpSpPr>
          <p:nvPr/>
        </p:nvGrpSpPr>
        <p:grpSpPr bwMode="auto">
          <a:xfrm>
            <a:off x="867550" y="968560"/>
            <a:ext cx="8142084" cy="5158923"/>
            <a:chOff x="1873064" y="2571854"/>
            <a:chExt cx="7157399" cy="4034883"/>
          </a:xfrm>
        </p:grpSpPr>
        <p:grpSp>
          <p:nvGrpSpPr>
            <p:cNvPr id="8" name="Группа 26"/>
            <p:cNvGrpSpPr>
              <a:grpSpLocks/>
            </p:cNvGrpSpPr>
            <p:nvPr/>
          </p:nvGrpSpPr>
          <p:grpSpPr bwMode="auto">
            <a:xfrm>
              <a:off x="1873064" y="2571854"/>
              <a:ext cx="7157399" cy="4034883"/>
              <a:chOff x="1894142" y="2571854"/>
              <a:chExt cx="7243060" cy="4034883"/>
            </a:xfrm>
          </p:grpSpPr>
          <p:pic>
            <p:nvPicPr>
              <p:cNvPr id="10" name="Рисунок 2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5158" y="2571854"/>
                <a:ext cx="1628800" cy="16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33"/>
              <p:cNvSpPr txBox="1">
                <a:spLocks noChangeArrowheads="1"/>
              </p:cNvSpPr>
              <p:nvPr/>
            </p:nvSpPr>
            <p:spPr bwMode="auto">
              <a:xfrm>
                <a:off x="4183369" y="4256546"/>
                <a:ext cx="2012378" cy="361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 dirty="0">
                    <a:solidFill>
                      <a:srgbClr val="C00000"/>
                    </a:solidFill>
                    <a:latin typeface="Verdana" panose="020B0604030504040204" pitchFamily="34" charset="0"/>
                  </a:rPr>
                  <a:t>РАБОТНИК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 dirty="0">
                    <a:solidFill>
                      <a:srgbClr val="C00000"/>
                    </a:solidFill>
                    <a:latin typeface="Verdana" panose="020B0604030504040204" pitchFamily="34" charset="0"/>
                  </a:rPr>
                  <a:t>(застрахованное лицо)</a:t>
                </a:r>
              </a:p>
            </p:txBody>
          </p:sp>
          <p:sp>
            <p:nvSpPr>
              <p:cNvPr id="15" name="TextBox 35"/>
              <p:cNvSpPr txBox="1">
                <a:spLocks noChangeArrowheads="1"/>
              </p:cNvSpPr>
              <p:nvPr/>
            </p:nvSpPr>
            <p:spPr bwMode="auto">
              <a:xfrm>
                <a:off x="6647113" y="6244719"/>
                <a:ext cx="2490089" cy="361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 dirty="0">
                    <a:solidFill>
                      <a:srgbClr val="C00000"/>
                    </a:solidFill>
                    <a:latin typeface="Verdana" panose="020B0604030504040204" pitchFamily="34" charset="0"/>
                  </a:rPr>
                  <a:t>РЕГИОНАЛЬНОЕ ОТДЕЛЕНИЕ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 dirty="0" smtClean="0">
                    <a:solidFill>
                      <a:srgbClr val="C00000"/>
                    </a:solidFill>
                    <a:latin typeface="Verdana" panose="020B0604030504040204" pitchFamily="34" charset="0"/>
                  </a:rPr>
                  <a:t>ФОНДА (</a:t>
                </a:r>
                <a:r>
                  <a:rPr lang="ru-RU" altLang="ru-RU" sz="1200" b="1" dirty="0">
                    <a:solidFill>
                      <a:srgbClr val="C00000"/>
                    </a:solidFill>
                    <a:latin typeface="Verdana" panose="020B0604030504040204" pitchFamily="34" charset="0"/>
                  </a:rPr>
                  <a:t>страховщик)</a:t>
                </a:r>
              </a:p>
            </p:txBody>
          </p:sp>
          <p:sp>
            <p:nvSpPr>
              <p:cNvPr id="16" name="TextBox 36"/>
              <p:cNvSpPr txBox="1">
                <a:spLocks noChangeArrowheads="1"/>
              </p:cNvSpPr>
              <p:nvPr/>
            </p:nvSpPr>
            <p:spPr bwMode="auto">
              <a:xfrm rot="20247701">
                <a:off x="2780055" y="3466500"/>
                <a:ext cx="12104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 dirty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Заявление,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 dirty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документы</a:t>
                </a:r>
              </a:p>
            </p:txBody>
          </p:sp>
          <p:sp>
            <p:nvSpPr>
              <p:cNvPr id="18" name="TextBox 38"/>
              <p:cNvSpPr txBox="1">
                <a:spLocks noChangeArrowheads="1"/>
              </p:cNvSpPr>
              <p:nvPr/>
            </p:nvSpPr>
            <p:spPr bwMode="auto">
              <a:xfrm>
                <a:off x="3810422" y="5723016"/>
                <a:ext cx="3059064" cy="216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 dirty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Страховые </a:t>
                </a:r>
                <a:r>
                  <a:rPr lang="ru-RU" altLang="ru-RU" sz="1200" b="1" dirty="0" smtClean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взносы в полном объеме</a:t>
                </a:r>
                <a:endPara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14" name="TextBox 34"/>
              <p:cNvSpPr txBox="1">
                <a:spLocks noChangeArrowheads="1"/>
              </p:cNvSpPr>
              <p:nvPr/>
            </p:nvSpPr>
            <p:spPr bwMode="auto">
              <a:xfrm>
                <a:off x="1894142" y="6245661"/>
                <a:ext cx="1430568" cy="361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 dirty="0">
                    <a:solidFill>
                      <a:srgbClr val="C00000"/>
                    </a:solidFill>
                    <a:latin typeface="Verdana" panose="020B0604030504040204" pitchFamily="34" charset="0"/>
                  </a:rPr>
                  <a:t>РАБОТОДАТЕЛЬ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 dirty="0">
                    <a:solidFill>
                      <a:srgbClr val="C00000"/>
                    </a:solidFill>
                    <a:latin typeface="Verdana" panose="020B0604030504040204" pitchFamily="34" charset="0"/>
                  </a:rPr>
                  <a:t>(страхователь)</a:t>
                </a:r>
              </a:p>
            </p:txBody>
          </p:sp>
        </p:grpSp>
        <p:sp>
          <p:nvSpPr>
            <p:cNvPr id="9" name="TextBox 41"/>
            <p:cNvSpPr txBox="1">
              <a:spLocks noChangeArrowheads="1"/>
            </p:cNvSpPr>
            <p:nvPr/>
          </p:nvSpPr>
          <p:spPr bwMode="auto">
            <a:xfrm rot="1711470">
              <a:off x="6333094" y="3558834"/>
              <a:ext cx="9364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Пособие</a:t>
              </a: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445" y="3481310"/>
            <a:ext cx="2299213" cy="19074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Изображение 3" descr="FSS-logo_png_transparent_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4688" y="2940955"/>
            <a:ext cx="930729" cy="90179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1709016" y="2168849"/>
            <a:ext cx="1930400" cy="830263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345947" y="2118421"/>
            <a:ext cx="1762819" cy="931118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543787" y="5388727"/>
            <a:ext cx="4319587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843808" y="4670718"/>
            <a:ext cx="3744416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3037101" y="4158019"/>
            <a:ext cx="33329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Электронный реестр (документы)</a:t>
            </a:r>
            <a:endParaRPr lang="ru-RU" altLang="ru-RU" sz="1200" b="1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0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ожка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8723306"/>
              </p:ext>
            </p:extLst>
          </p:nvPr>
        </p:nvGraphicFramePr>
        <p:xfrm>
          <a:off x="179509" y="1124744"/>
          <a:ext cx="8856988" cy="5084883"/>
        </p:xfrm>
        <a:graphic>
          <a:graphicData uri="http://schemas.openxmlformats.org/drawingml/2006/table">
            <a:tbl>
              <a:tblPr firstRow="1" firstCol="1" bandRow="1"/>
              <a:tblGrid>
                <a:gridCol w="4464499"/>
                <a:gridCol w="4392489"/>
              </a:tblGrid>
              <a:tr h="382397">
                <a:tc>
                  <a:txBody>
                    <a:bodyPr/>
                    <a:lstStyle/>
                    <a:p>
                      <a:pPr marL="18415" marR="1841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</a:t>
                      </a:r>
                      <a:r>
                        <a:rPr lang="ru-RU" sz="2800" b="1" dirty="0" smtClean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граждан</a:t>
                      </a:r>
                      <a:endParaRPr lang="ru-RU" sz="2800" b="1" dirty="0">
                        <a:solidFill>
                          <a:srgbClr val="3A336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18415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работодателей</a:t>
                      </a:r>
                      <a:endParaRPr lang="ru-RU" sz="2800" b="1" dirty="0">
                        <a:solidFill>
                          <a:srgbClr val="3A336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6581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400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Правильность </a:t>
                      </a:r>
                      <a:r>
                        <a:rPr lang="ru-RU" sz="2400" dirty="0" smtClean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начисления </a:t>
                      </a:r>
                      <a:r>
                        <a:rPr lang="ru-RU" sz="2400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пособия.</a:t>
                      </a:r>
                      <a:endParaRPr lang="ru-RU" sz="2400" dirty="0"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400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Гарантия получения </a:t>
                      </a:r>
                      <a:r>
                        <a:rPr lang="ru-RU" sz="2400" dirty="0" smtClean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пособия, </a:t>
                      </a:r>
                      <a:r>
                        <a:rPr lang="ru-RU" sz="2400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независимо от финансового состояния работодателя.</a:t>
                      </a:r>
                      <a:endParaRPr lang="ru-RU" sz="2400" dirty="0"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400" dirty="0" smtClean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Получение </a:t>
                      </a:r>
                      <a:r>
                        <a:rPr lang="ru-RU" sz="2400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пособия вне зависимости от срока выдачи заработной платы.</a:t>
                      </a:r>
                      <a:endParaRPr lang="ru-RU" sz="2400" dirty="0"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400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Исключение финансовых конфликтов с работодателем.</a:t>
                      </a:r>
                      <a:endParaRPr lang="ru-RU" sz="2400" dirty="0"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Экономия оборотных средств организаций (не нужно  привлекать собственные средства на выплату пособий).</a:t>
                      </a:r>
                      <a:endParaRPr lang="ru-RU" sz="2400" dirty="0"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400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Упрощение процедуры заполнения отчетности по страховым взносам.</a:t>
                      </a:r>
                      <a:endParaRPr lang="ru-RU" sz="2400" dirty="0"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400" dirty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Освобождение от функций по расчету </a:t>
                      </a:r>
                      <a:r>
                        <a:rPr lang="ru-RU" sz="2400" dirty="0" smtClean="0">
                          <a:solidFill>
                            <a:srgbClr val="233861"/>
                          </a:solidFill>
                          <a:effectLst/>
                          <a:latin typeface="Times New Roman" pitchFamily="18" charset="0"/>
                          <a:ea typeface="Century Gothic"/>
                          <a:cs typeface="Times New Roman" pitchFamily="18" charset="0"/>
                        </a:rPr>
                        <a:t>пособий.</a:t>
                      </a:r>
                      <a:endParaRPr lang="ru-RU" sz="2400" dirty="0"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7946" y="11663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ПРЕИМУЩЕСТВА «Прямых выплат»</a:t>
            </a:r>
            <a:endParaRPr lang="ru-RU" alt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8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ложка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" y="-5237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7946" y="2138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получения  пособия после 01.01.2020 работнику необходимо: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119" y="1133343"/>
            <a:ext cx="2019840" cy="2099719"/>
            <a:chOff x="0" y="0"/>
            <a:chExt cx="1746998" cy="75037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1746998" cy="721176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email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25400" cap="flat" cmpd="sng" algn="ctr">
              <a:noFill/>
              <a:prstDash val="solid"/>
              <a:miter lim="800000"/>
            </a:ln>
            <a:effectLst>
              <a:outerShdw blurRad="44450" dist="27940" dir="5400000" algn="ctr" rotWithShape="0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sp>
        <p:sp>
          <p:nvSpPr>
            <p:cNvPr id="8" name="Скругленный прямоугольник 4"/>
            <p:cNvSpPr/>
            <p:nvPr/>
          </p:nvSpPr>
          <p:spPr>
            <a:xfrm>
              <a:off x="22641" y="22641"/>
              <a:ext cx="1701716" cy="72773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08997" y="1143386"/>
            <a:ext cx="2140818" cy="2001696"/>
            <a:chOff x="1879912" y="0"/>
            <a:chExt cx="1477414" cy="78105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879912" y="0"/>
              <a:ext cx="1477414" cy="781050"/>
            </a:xfrm>
            <a:prstGeom prst="roundRect">
              <a:avLst>
                <a:gd name="adj" fmla="val 10000"/>
              </a:avLst>
            </a:prstGeom>
            <a:blipFill rotWithShape="0">
              <a:blip r:embed="rId5" cstate="email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25400" cap="flat" cmpd="sng" algn="ctr">
              <a:noFill/>
              <a:prstDash val="solid"/>
              <a:miter lim="800000"/>
            </a:ln>
            <a:effectLst>
              <a:outerShdw blurRad="44450" dist="27940" dir="5400000" algn="ctr" rotWithShape="0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sp>
        <p:sp>
          <p:nvSpPr>
            <p:cNvPr id="11" name="Скругленный прямоугольник 4"/>
            <p:cNvSpPr/>
            <p:nvPr/>
          </p:nvSpPr>
          <p:spPr>
            <a:xfrm>
              <a:off x="1902788" y="22876"/>
              <a:ext cx="1431662" cy="73529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081075" y="1922130"/>
            <a:ext cx="108742" cy="288032"/>
            <a:chOff x="1780227" y="298977"/>
            <a:chExt cx="70444" cy="179399"/>
          </a:xfrm>
        </p:grpSpPr>
        <p:sp>
          <p:nvSpPr>
            <p:cNvPr id="13" name="Стрелка вправо 12"/>
            <p:cNvSpPr/>
            <p:nvPr/>
          </p:nvSpPr>
          <p:spPr>
            <a:xfrm rot="7910">
              <a:off x="1780227" y="298977"/>
              <a:ext cx="70444" cy="17939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F81BD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трелка вправо 4"/>
            <p:cNvSpPr/>
            <p:nvPr/>
          </p:nvSpPr>
          <p:spPr>
            <a:xfrm rot="7910">
              <a:off x="1780227" y="334833"/>
              <a:ext cx="49311" cy="10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srgbClr val="0070C0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543492" y="1196697"/>
            <a:ext cx="2169744" cy="1971133"/>
            <a:chOff x="3479265" y="37192"/>
            <a:chExt cx="1600172" cy="74385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479265" y="37192"/>
              <a:ext cx="1600172" cy="743857"/>
            </a:xfrm>
            <a:prstGeom prst="roundRect">
              <a:avLst>
                <a:gd name="adj" fmla="val 10000"/>
              </a:avLst>
            </a:prstGeom>
            <a:blipFill rotWithShape="0">
              <a:blip r:embed="rId7" cstate="email"/>
              <a:stretch>
                <a:fillRect/>
              </a:stretch>
            </a:blipFill>
            <a:ln w="25400" cap="flat" cmpd="sng" algn="ctr">
              <a:noFill/>
              <a:prstDash val="solid"/>
              <a:miter lim="800000"/>
            </a:ln>
            <a:effectLst>
              <a:outerShdw blurRad="44450" dist="27940" dir="5400000" algn="ctr" rotWithShape="0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sp>
        <p:sp>
          <p:nvSpPr>
            <p:cNvPr id="17" name="Скругленный прямоугольник 4"/>
            <p:cNvSpPr/>
            <p:nvPr/>
          </p:nvSpPr>
          <p:spPr>
            <a:xfrm>
              <a:off x="3501052" y="58979"/>
              <a:ext cx="1556598" cy="700283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393838" y="1912826"/>
            <a:ext cx="91664" cy="297078"/>
            <a:chOff x="1780227" y="298977"/>
            <a:chExt cx="70444" cy="179399"/>
          </a:xfrm>
        </p:grpSpPr>
        <p:sp>
          <p:nvSpPr>
            <p:cNvPr id="19" name="Стрелка вправо 18"/>
            <p:cNvSpPr/>
            <p:nvPr/>
          </p:nvSpPr>
          <p:spPr>
            <a:xfrm rot="7910">
              <a:off x="1780227" y="298977"/>
              <a:ext cx="70444" cy="17939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F81BD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трелка вправо 4"/>
            <p:cNvSpPr/>
            <p:nvPr/>
          </p:nvSpPr>
          <p:spPr>
            <a:xfrm rot="7910">
              <a:off x="1780227" y="334833"/>
              <a:ext cx="49311" cy="10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srgbClr val="0070C0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906913" y="1143386"/>
            <a:ext cx="2167937" cy="2024444"/>
            <a:chOff x="5188959" y="0"/>
            <a:chExt cx="1589966" cy="78105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188959" y="0"/>
              <a:ext cx="1589966" cy="781050"/>
            </a:xfrm>
            <a:prstGeom prst="roundRect">
              <a:avLst>
                <a:gd name="adj" fmla="val 10000"/>
              </a:avLst>
            </a:prstGeom>
            <a:blipFill rotWithShape="0">
              <a:blip r:embed="rId8" cstate="email"/>
              <a:stretch>
                <a:fillRect/>
              </a:stretch>
            </a:blipFill>
            <a:ln w="25400" cap="flat" cmpd="sng" algn="ctr">
              <a:noFill/>
              <a:prstDash val="solid"/>
              <a:miter lim="800000"/>
            </a:ln>
            <a:effectLst>
              <a:outerShdw blurRad="44450" dist="27940" dir="5400000" algn="ctr" rotWithShape="0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sp>
        <p:sp>
          <p:nvSpPr>
            <p:cNvPr id="23" name="Скругленный прямоугольник 4"/>
            <p:cNvSpPr/>
            <p:nvPr/>
          </p:nvSpPr>
          <p:spPr>
            <a:xfrm>
              <a:off x="5211835" y="22876"/>
              <a:ext cx="1544214" cy="73529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355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763817" y="1912955"/>
            <a:ext cx="111905" cy="297078"/>
            <a:chOff x="1780227" y="298977"/>
            <a:chExt cx="70444" cy="179399"/>
          </a:xfrm>
        </p:grpSpPr>
        <p:sp>
          <p:nvSpPr>
            <p:cNvPr id="25" name="Стрелка вправо 24"/>
            <p:cNvSpPr/>
            <p:nvPr/>
          </p:nvSpPr>
          <p:spPr>
            <a:xfrm rot="7910">
              <a:off x="1780227" y="298977"/>
              <a:ext cx="70444" cy="17939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F81BD">
                <a:tint val="6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трелка вправо 4"/>
            <p:cNvSpPr/>
            <p:nvPr/>
          </p:nvSpPr>
          <p:spPr>
            <a:xfrm rot="7910">
              <a:off x="1780227" y="334833"/>
              <a:ext cx="49311" cy="10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srgbClr val="0070C0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1904" y="3281641"/>
            <a:ext cx="2075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Предъявить работодателю номер ЭЛН или  бумажный «больничный» и написать заявление о выплате пособия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289267" y="3281641"/>
            <a:ext cx="21962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заявлении указать способ получения пособия: номер платежной карты "МИР", или номер банковского счета, или почтовый адрес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710669" y="3273848"/>
            <a:ext cx="20658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2F5496"/>
                </a:solidFill>
                <a:latin typeface="Calibri" panose="020F0502020204030204" pitchFamily="34" charset="0"/>
              </a:rPr>
              <a:t>Фонд социального страхования РФ перечислит </a:t>
            </a:r>
            <a:r>
              <a:rPr lang="ru-RU" i="1" dirty="0" smtClean="0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2F5496"/>
                </a:solidFill>
                <a:latin typeface="Calibri" panose="020F0502020204030204" pitchFamily="34" charset="0"/>
              </a:rPr>
              <a:t>пособие </a:t>
            </a:r>
            <a:r>
              <a:rPr lang="ru-RU" i="1" dirty="0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2F5496"/>
                </a:solidFill>
                <a:latin typeface="Calibri" panose="020F0502020204030204" pitchFamily="34" charset="0"/>
              </a:rPr>
              <a:t>в течение 10 календарных дней после предоставления работодателем документов и </a:t>
            </a:r>
            <a:r>
              <a:rPr lang="ru-RU" i="1" dirty="0" smtClean="0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2F5496"/>
                </a:solidFill>
                <a:latin typeface="Calibri" panose="020F0502020204030204" pitchFamily="34" charset="0"/>
              </a:rPr>
              <a:t>заявления </a:t>
            </a:r>
            <a:r>
              <a:rPr lang="ru-RU" i="1" dirty="0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2F5496"/>
                </a:solidFill>
                <a:latin typeface="Calibri" panose="020F0502020204030204" pitchFamily="34" charset="0"/>
              </a:rPr>
              <a:t>в Фонд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002706" y="3276804"/>
            <a:ext cx="20721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2F5496"/>
                </a:solidFill>
                <a:latin typeface="Calibri" panose="020F0502020204030204" pitchFamily="34" charset="0"/>
              </a:rPr>
              <a:t>В личном кабинете застрахованного лица по адресу </a:t>
            </a:r>
            <a:r>
              <a:rPr lang="en-US" i="1" u="sng" dirty="0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0563C1"/>
                </a:solidFill>
                <a:latin typeface="Calibri" panose="020F0502020204030204" pitchFamily="34" charset="0"/>
                <a:hlinkClick r:id="rId9"/>
              </a:rPr>
              <a:t>http</a:t>
            </a:r>
            <a:r>
              <a:rPr lang="ru-RU" i="1" u="sng" dirty="0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0563C1"/>
                </a:solidFill>
                <a:latin typeface="Calibri" panose="020F0502020204030204" pitchFamily="34" charset="0"/>
                <a:hlinkClick r:id="rId9"/>
              </a:rPr>
              <a:t>://</a:t>
            </a:r>
            <a:r>
              <a:rPr lang="en-US" i="1" u="sng" dirty="0" err="1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0563C1"/>
                </a:solidFill>
                <a:latin typeface="Calibri" panose="020F0502020204030204" pitchFamily="34" charset="0"/>
                <a:hlinkClick r:id="rId9"/>
              </a:rPr>
              <a:t>lk</a:t>
            </a:r>
            <a:r>
              <a:rPr lang="ru-RU" i="1" u="sng" dirty="0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0563C1"/>
                </a:solidFill>
                <a:latin typeface="Calibri" panose="020F0502020204030204" pitchFamily="34" charset="0"/>
                <a:hlinkClick r:id="rId9"/>
              </a:rPr>
              <a:t>.</a:t>
            </a:r>
            <a:r>
              <a:rPr lang="en-US" i="1" u="sng" dirty="0" err="1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0563C1"/>
                </a:solidFill>
                <a:latin typeface="Calibri" panose="020F0502020204030204" pitchFamily="34" charset="0"/>
                <a:hlinkClick r:id="rId9"/>
              </a:rPr>
              <a:t>fss</a:t>
            </a:r>
            <a:r>
              <a:rPr lang="ru-RU" i="1" u="sng" dirty="0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0563C1"/>
                </a:solidFill>
                <a:latin typeface="Calibri" panose="020F0502020204030204" pitchFamily="34" charset="0"/>
                <a:hlinkClick r:id="rId9"/>
              </a:rPr>
              <a:t>.</a:t>
            </a:r>
            <a:r>
              <a:rPr lang="en-US" i="1" u="sng" dirty="0" err="1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0563C1"/>
                </a:solidFill>
                <a:latin typeface="Calibri" panose="020F0502020204030204" pitchFamily="34" charset="0"/>
                <a:hlinkClick r:id="rId9"/>
              </a:rPr>
              <a:t>ru</a:t>
            </a:r>
            <a:r>
              <a:rPr lang="en-US" i="1" dirty="0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2F5496"/>
                </a:solidFill>
                <a:latin typeface="Calibri" panose="020F0502020204030204" pitchFamily="34" charset="0"/>
              </a:rPr>
              <a:t> </a:t>
            </a:r>
            <a:endParaRPr lang="ru-RU" i="1" dirty="0" smtClean="0">
              <a:ln w="9525" cap="rnd" cmpd="sng" algn="ctr">
                <a:solidFill>
                  <a:srgbClr val="4472C4"/>
                </a:solidFill>
                <a:prstDash val="solid"/>
                <a:bevel/>
              </a:ln>
              <a:solidFill>
                <a:srgbClr val="2F5496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i="1" dirty="0" smtClean="0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2F5496"/>
                </a:solidFill>
                <a:latin typeface="Calibri" panose="020F0502020204030204" pitchFamily="34" charset="0"/>
              </a:rPr>
              <a:t>можно </a:t>
            </a:r>
            <a:r>
              <a:rPr lang="ru-RU" i="1" dirty="0">
                <a:ln w="9525" cap="rnd" cmpd="sng" algn="ctr">
                  <a:solidFill>
                    <a:srgbClr val="4472C4"/>
                  </a:solidFill>
                  <a:prstDash val="solid"/>
                  <a:bevel/>
                </a:ln>
                <a:solidFill>
                  <a:srgbClr val="2F5496"/>
                </a:solidFill>
                <a:latin typeface="Calibri" panose="020F0502020204030204" pitchFamily="34" charset="0"/>
              </a:rPr>
              <a:t>отслеживать информацию о состоянии расчета пособия</a:t>
            </a:r>
            <a:endParaRPr lang="ru-RU" dirty="0"/>
          </a:p>
        </p:txBody>
      </p:sp>
      <p:sp>
        <p:nvSpPr>
          <p:cNvPr id="2050" name="AutoShape 2" descr="data:image/png;base64,%20iVBORw0KGgoAAAANSUhEUgAAAnwAAAHdCAYAAACHRaSAAAAAAXNSR0IArs4c6QAAAARnQU1BAACxjwv8YQUAAAAJcEhZcwAADsMAAA7DAcdvqGQAAHNySURBVHhe7d0FgB3V+ffxZ12zvrGNuzuW4O5eKFYKLaVC3ai7G22pULQUSnGnuEeIEHdPNpvdzbr7vs/v3HvDJYX+3+Kl3w/c7NzRM2fmzjxzZs6ZBDv72l4DAADAuyIhwT/+397u6Hf9TfR/Iv0SLCnaHd8vMTbMO7xzbz+Nk5SUGLo1LDHMHQAAAO9bBHwAAADvc/89AV9vr1lPj1m3f9Stvz3665+u7kg/AAAA/Iv3bsAXC/AUzHX1WF5Gqg3MzbRxA/KsIDPV5ozuZ0PyM214cbbNHFZsmYlJlpmcFAkAAQAAsNd7ttJGbmqypaUk2uQhBbZxZ60NLMq2KUMLw0OK7d09tm5zlY0fXqinE213XYsVZKVZfXOH7fLuZduqzZI9llXQqE8id64BAMB7k2KbSJWLaHf0u/6+/yptRG/JJngwl9LTaydPH2ynzhpquR7InX/I6BD4aU10F7eto8uKcjOspaPb0lOSbEN5g2WnJVv5nkbbf1Tx3tu+GT6spCDLEjVv9QMAAPgflGQTTv1utPvd41GcotKUhEQ7b84oq6pttvq2Ths9IM9qGttMoeD6snpbubPG1pTW2bLtNVbd2mnLdtTY9qom29PQZo3+fVj/HHtxQ0WYNj05yS72QDErMcmGFGVbiw9vau9UyBsWCQAA8F4QSutCJBTtjn6PdMeX5v1rv9jfMCxMH9dPpX7eHRn2bt7S1ZI92MtJT7ZzZo+0R5bttBOmDLJ+uRm2bU+TLd6yx+o9UKtrarP2rmgJnQI2rZGm1Vqo9C58jwSNvb2R4X2z0+y0/YbaPfO2WN/8TDt3zkh7ePEOW+TzDLd7NS0AAMC7TCFJJFyLdke/6298kPdmbum+ewGfLzXF/ynITrdTZg4Nt18TPA5bt6ve1pfVWk1zRyi187WLTuBUISPcmtXEyb5WPkG3/vr3RO+fEHfb1gPJoYVZYb4TBuVbm8+rubPLBni/+xZttzYFkMoFAACAd1EI3kK4Fu2Oftfftyrge3du6Xp8pjhu8uACO3pKie3YXW+jSvLsxXUVtmpHje2ua7UOHyeMpMDMP308wBtUnG1TRxTZjBHFVtXYYQndrXbYoJ2Wk9puPR74tXWmWW93kq+lAkALlTiqmtp8hRNsT0OrHT99iOVnp9mOPY1W29iuHIikBwAA4F0SgrfXCfgUwMX+xgd6+/4Nw8L0cf0UBHp3ZNi7UcLX3WvFHniddeAw27WnyaZ7APfC+gp7ZtWuSBCmcLSjKwSG0z3AO/2A4XbopAE2flCe9cvPDCV/x337MSsvW2cvXHiDFaW12qb6Qnu5vMQe3jrO/rl9lDW0p5qldEaW19HtwWIfK8hOtZ6eHhtamG0JvpyHFm4zS/UAUbkBAADwLggBWgjXot3R7/obH+T9d93S7em1CQNybebIYl94r6WnJNu8tbttXXmDdSlVqobrwd7M0X3tc6dOsVP3H2o5mR68xalv6bBjPeCrKNtgz59/kw3pUx95lC+xxzp7kmxDTT/71ZI5duO6yZEJdLvXg8xk71QAefzUQfbM8lLb4/Mpq2m2RrX1p5wDAAB4hykEiYRr0e7od/19qwK+d/aepkdlSf5n/1F9be6aMuvyIOwf8zfb6t31kWCvs9syPIHfOXemPfbdk+zCw0f/S7AXTysmPT0J1tGdbO2dqdbbnWgT+2+3iUUV4fm+PqmdlqDbvEkJ1uWfJZv32OrS2lDS96FDR9tBnhYaawYAAO9n71zA58FeTlqyHTKmf6iUccy0QfbSxkpraO20Xt3G7ei2fjnpdssXjrTvXri/FXr3vxML9hJUYUOfqJSkbltdPth+suCwUPL39Bk32fljV/v808LwHg/6nlpRauOGFtqu6mbb3dAW2voLb/UAAAB4H3rnAr7uXhta1MeKs1KtvLbFnlm12zZXNESe2evstoF5mfaPLx9jZ84eEZ3gtfX09FpDS6d1eYCmMK+1J8kSE7stLaXDUvxvV2+C/WzRYVbdlGOfnzHPZg3aan886l67aOIyX06qIkSrb+uyx5eX2taqRjtodJEdMKLIstN9mO4LAwAAvM+8c7V0E8wDtQ6bMrzQBhRk2dJt1dahAMsDOL1G7cbPHWHHTh8cHflfrS+ts5uf2mA/v3upXfXACltXWW8N3an23LYx9tLuodbswdzI/Cp7vnSkfeW5E2zO4O3288MfseSeREtN7LFjR6y31ZUDbX1VX7OUHmtobrOCnHTbU91ig4uyQs3gxtYO3fSOLhEAAODtl+ChR+QJvGh39HukO/55vX/tF/sbhoXp4/p5TKPuyLB3otJGNLDTO22Twt8E61b5nFLR1mk///BB9uWzpkVHfrXS6mb7nQd41z++zmpqmi0rO836FWVbRVO7dXR2WGFKp9U097GOniSb3r/UmruTbUddvt172q12/LAN1t6ZEuaTltxpm+sL7cR7LrYNDXmehq7wNo6jJw20gqzUUPP36TXlVk/QBwAA3kEhQAvhWrQ7+l1/44O8d7fShhpCVi3X16Nn99JTbOKgfEvx7h5fYhhbKW3vsqOmlNgVp0Rr0+5jyaY9dsp3H7Zf3PySFeWk288vP8QWXXW2vfTzM2xqSZENTG60R866yR4/9zr75PT5tq22yDaUD7SRebU2s+8u6+3Rqke0d6XYyKJy+9Ehj1lyeO4v0do82Ny8u8EG5GXZQWP62aji7H9fgUOBa6enXn8BAAD+S7y5gK+rx8YPzAsNIUfegPEaPIAa1z/XTp811K44doIdO3GgB0w+bk+vZaYm21fOmmEZagtvH/PXVdjpP/inrdxaZV+4cH9b8Ksz7ctnTg2NKN81b4ttq2q2ZI9ci9Nb7LDBm+wPR91vz3zwGjtm1DpbXTnALn3sA1bTnmHJiT0e3fZYWmq7barqb8/tHGXhJWyK2ZITbVddizV1dNr8jZW2prTW+70SJL6Kp7cgM9WOnjLodUcBAAB4L3rjAV9vr2V7wPbl06fap46fEO35Gjwo21bZYHd7kNbc0WUrFVQp4OrstoMnDrBjppdExouj2rOfuPo5K61stF9ffoj96iOzw/N1l/zmaZv1mbvsE795ysqqGy3JA7aeHv90pliHf6YWl9kdJ//dzh233B5aP9m+8eLxlpTSYa3dKXbV4kPtmDsus6sXzbEBWY2Wprb5PB0NPt956ystNTHRPnjwKEvTe3ZfqwDPA9qZw4vsex+cZUeP96C1vSs6AAAA4L3tjQd8Hd125JQSO3h8fxver49l6N22+97qVFDoAdRhk0psZEmuVTe3h2ZYwk1mH3b+oaPCveZ9/fSupbZ8Xbl95dxZ9plTJtvijZV29NcesJseWW3jhhbYdy+dbaNK8q2r85VSRS1Z7fDlpLTbH4+91+YM2WTXrZxh33zxBDvx3g/b5x8/w9q7k+0nRzxiT599g03MqzHr0Xt4Ezx4bLJBBZm2fmeN9b7e3WkP+Ib1z7F++Rl26bHjLc2DXW7tAgCA/wZv4pZur508a0gI2JKTk6wrepv2VUGQd2Znplp2alJodmVNWb01tXWF8Yo9wDpk4oDoiK9Yub3Grn9irU31Yd84Z4aVejB2yW+esU0+7Tc/fKA9++NT7UunT7W+2Wkeg/3rbeROD+oK0lrs+wc/4UFop/1o/mG2VLd4Z8y3J8+51q484BkbXbDHZpfs8HREVl+1hRWMjh9cYHPG9vvX29NhvfSoYk+4jTxxSL6NGZjnPeLWFQAA4D3qjQV8XR74pCSFEi+prG2xzoZ2K85Ot6y0lBAcxagzhE8JZg0eVIXSPQ+cpgzKt355GRryKrr121rTYpcfP8FyMlPsV/cst1Xry+3L586wH1ywn9U3d9i3/rbQlu6otRRPw2vp7EqxwwZtsaOGbPGFJ9tvD3/Erj/hdhufX2ntHaneL8Fm9/eAT6lLTLDalg4r9WVmZaRYVnqyr9urb+v2zYmkc9vuBktJSrBUD/oG983Wgl41HgAAwHvRfx7w9fZaSVGWpSclWXVDmyUnJ9hjS3bY7PH97dvnzLTBeZmvlJB5MKTn/FSNWIFaTVM04PP+I0vyPbiKNJkSo0aVn1lVZllF2XbcjCFW5fO/7cXNNnJksX3t7BlWUddqZ//4MfvN3S9ba3tnqHL8Wnp6VRW5y04asc6/JFqTmmbxfnr9WmSERBtbUGWpqXoOz+fR3evT9IZnB2ubOkJ690ZyXd12/pyR9uUzp1np7nrbXtVkHR7wNrV2Wv+iPpaR5kEnQR8AAHgP+88Dvo5uO2rCAPvqWdNt+ZZqW7WtxvoVZNnvPnmoDembbdWNrZGgTnp7bHhxti1aX+79261PeJtFZFBJoQeG+yj3gG7H7gYbX5JnA/IzbfGmPVZR0WgnzBxieVmp9pdH19i8ZTvtkpMm2fThhdb575qDUbt8xbvNkjttSaVqBqt9GtXP7fWYNcH6pjdbbooHoKHplt5we3h43z5WUpBpaUlxJXwe3LV4cPnho8fZlefNtCUb99jLW/bYhEF59vWzp1umVpZn+QAAwHvYGyjhM2tu67KzZo+w0QNyPPiptitOmmjJyYm2taLB9tR6wKeASRITbcWOGjv5wBGhoeVKBYNqAdBlZ7y6dE9UoaOprdP65maEplp217SEYGr4gNww/IV15ZbpgeDnTplsuekpoUTw9aiUryCt1TJTO6y23YPLxB5LTer2T48l+Ef9MzwYDNGp/1/f0hGeRyzIjrxzdy9fl0UeeHb5smaPH2AzRhbZwg177BPHTQhBaIfa5YusEgAAwHvSfx7weXCj25/dHgDNmTjAjpg8MFJ6l5FqDy/e8ergx8fLTEuxVg/islKSIzVy/01hmBKjyXuilTFS9Syd92jriDSBkuvLaG3vsnIPKl/vdm6Mhqo8LzGpy16u6msX//MDdv6j59gH/3munffwB+0jT5xuVe3pIRBUmvKz0mzdzlpbX1ZnnSqxi83eA7613n9HVZO1dnSHgPCiI0f78ARL96C0c98KHgAAAO8x/3nAl5hgWyoaQrCjErbcrFRbs7PO0lISbPn2mtCY8V4eDB04qtgKPUiaM76/5alUL9z+7LX6ZpWuvZrmlZOZGkr29KqzcSV5lpKaYi+tqwjD1U5eb1e3feqaF2xNeUMoVXw9CQk9VtmSZW3dyba7OdtuXTPT7tww0e7eON7u2jjBHtk6xlq6VekjEoFGSvD629DC7Fdniq9vW3unrdlRa7mZKbZsa40N65sTAsLKhjZrCyV8/z74BAAAeDf95wFfUoKleRC2u7o5VKpI9u96Oe/WikZrqtfze3HBT3KSPbdmt1U2ttvz/re2Ofae2oTQ3Mq+VGt3xKA8W1tWH96hq9un00YX22Mv77AF6yvsrDnD7bsX7m/le5r80xjeEfe6EntsYWWJdbVm2pUz59niC662eR+8JnwWXfAHu+HYey25N5bWSM3b2katT6JnivePL4n0wHXjjppQwqeAtKym2Tq7eqy8usXS/TvP8AEAgPey/zzg6+q18QNzw1szqhpaw7to9SzfprIGmzG2n2WEJk2iAZAHd7s9iLrmqXX2+Kpdr5T+eVC4cWetNbR4ALiP46YOso66Frt/wTYfLcE+e8pka/dA8TPXzLWdHuh95/z97NEfnGLD++dal0rXXoNepdbamWoPbJpgqWntds6YFTatf6nt17fM9utXZtMG7LSehF7r6oo+R+jpetoD0p8/sNxufGGjNakySAhMnQd7o4YVWnt3r/dKsD4ZybZ2R51V+3oN7dvH+oQGmCOjAgAAvBf95wGf21BebwMLsmyYBzybPdBbsbXacrPTQjt5s4YVhZqte3ng1OEBVI/eihF73s0DLL1ibXdtS+R7nNMPGm5FHsxd+/gaK61qtvMPG2WfPH2qLVpRaqd8/5/24KLtNqx/HxuQlxGeI3wtKSmd9siW8fb0zhF2xqg1NrGwwjo70sKbNtq7PEDzYPD5nSOjYzufTa/SnJBoCiFfNVdfxpWnT7NzDh1lG8rq7cU1FVbsyy7OybDOnh6rCrWS40o1AQAA3mP+84AvxYO17dWhdqpK4CYPL7B7F2y1wYVZNrxfjo0YmPtKYCceMI0oyrZPnzQ5PJMXhnkQWFffZk8t2xUd6RUj++fYp06eZFu2Vtm3blkY+uldul84b5at9X6nfutBO+obD9qKXXWW+hoNL6cld9rW+gL71tyjfVlJNiSn1hfXayneP9FDueTEbtvV0sfm7Rrq6fDwrrfXsn2dPnzUWDtpxmBLiA8ifVhmeopNHV4YKcX0ZVbWtdjQ4izrk5liC9dXRgPF6PgAAADvQUk24dTvRrv//3iQ19HaZWkebB04tp8V5aZbHw+KSjzgK+yTZk+uLLNlm6teuX3rgeElR42zqy6bbY1NHR7klUaGeWDV2NZl5x82OjwHGG/a8CJbuKXK7nt2o7V299qRU0vsxFlDQ63gdo/Htpc3WmVTpxWlt9uHJiy1nNR2j80SLc3/bq4vtIsfPceWVQy0Phkt9sz20TZ313AryW60EXk1luTj3L9+iv1l9UxPhwd83d02aVCB3f6VY2zS4Hy748XN1h6CuMhzfOme1k+dOCk8s1fQJ93GDsrzQDPZymtb7Hu3L7Y2JZgSPgAA8AYpjFBrwXu7o98j3a/81aNl+/aL/Q3DwvRx/RIj3Rr2nwd84jMozkyzaSOKw1sndHu3paPLg78Mu/GJdeG5vr0Bn2ts67R6D/buXbTNylSxQ8/HeZBXXt1kk4YW2gQPtOKpBvABHkw+u67Cg74Nts7nN3VEoe03uq+dPWeEnXHQCHt2Rbm1NFbbpdOXWG5Gs3X3JtnjW8fZxx4/yxbtHG6fmLHArjr8YavtyLBHN4+z29dNtZ1NuTYsp95+sPBI29GYGynh8+xp6+i2Vg8+n1q5y5ZsrbJepU88gzo87efMGWmZqSkhME1PTbbm9k5btKHS5m2osBY976fcBAAAeAMURkTCtWh39HukOy6Ai+ve9+/bEvAl9ZhddMRYy89OC02orC2ttX55mZbgM3705R22ubpZS4qM7P0q61rtqeWlVqaGlOP6d3f22Lbd9XaWB1QZadHXnkUV5aTb8TMG28Y9TfaAB31/e2GzbatUzdyE0BzLI4t2Wn1jrR00eJfN3zXcvjX3GPv+wsOtriPNvnbgs/ajgx+zwTk1duaoNTa9325bV1dkD20eb7dsmGJbPNjrDbdzfUG9vdbW3mUvrt0dmpXpja/529Nrhdnptv+o4nCref2uOnt5U1VoFDonK81WbKuKNA6d+J/fGQcAABCFRpFwLdod/R7pjgvg4rr3/fu2BHy9nV02bkiBHTt1ULi1q8feVNKnZlLGD8r3QKzdNu2qDY0WB75AdWf7uMdOG+wBU7JVKFDy72UVjSFBR08bFBk3jgLK0w8cZiX9ckI7eI8v2mZ/f3aj3e7BX2lDizV0p9jda6faHWun2Y7GfFUgtgkF1fbHY++x7OROT1Oqx3MJNrGowi4Yv9TaelLsuZ3DPaiLPLunGrZn7z8ilO41dHZbjwI35ZZouKfvxxfsbwMKsywpOcE2ldXb9FFFluoBn25j/+7hVdahxxWVmwAAAG9ACNCiAUjojn6PdMcFcHHd+/59WwI+aWhss0uPGWftnT1WUpRla3fVhbb59h/V19LSk+2hhdtfua0bKkYk2cWHj7VxA3LDu2qXba2OBIT+WbKu3AYVZdu0EUWR8eOkJifZfmP62oVHjLH9xvaz/j6e+pXVtVpCb5cdOWi7XTRxqX3/4CdM7899dPN465/dbLNLtlm3f/dV9kX0WoMHf9csO9A2N+b5mnuU5tHhFA9aZ4/ta4dPHBja/auobX6ltM4D2MnDCu2rZ0631o4ue3TJTjts8kAPbntt8tACu+25zfb4kh2ewH+tOAIAAPD/KwRoIVyLdke/R7rjAri47n3/vj0BnwdF1bWtVtgnw847bJTtqGwKnywP9AYUZHmAlWD3LNhinSr6iyzVuj1QWr1DNWbNpntgV9fSYZX1reF5uS4f9uzyXTbSg8GJQ179PF+MnusbPzg/3OZVBY7Hl5RZQku53X3GbXbKqNU2uE+djSmotrs3TbD5ZUPt9FFrrSij2ZKTuq2iJdsuffQc++e2UR6EdoaawgXZ6fahw0bbtvIG213fZi+s3W3h3R9Kr3R22xGTSuyEmUOs19dDAeqI/jk23D+NLZ32+RvmWX17l3IxMj4AAMAbEEKltzngixZnvQEpifbL+5bZE8t2eiCWF27tjhqQYz0eTGWlJVu6Su9UoUHPyblu/9vc1uELT7Rbnlxnw/vm2MDcjEibfT5uXVuXXfbbZ+yaR9ZEJvg3Qq1erYH0JlhPZ4q1t6fbuIJy+/T0Bba7tsh+vfgQS0hrt811RXbhI+fZw1vGeJo7wvIKs9LszP2Hhufv+mSm2nxVvlAjzrF5KlD1BBfkpIfXx6WnJNuYgXnhOcMCn/aL18+z7ZWvrpgCAADwXvWGb+mqZKvdg6THXy61wuwMq21s94DJbHBxH6tuare7X9xiwwbkWWNTm3VrgGIpD6jqWzrs8AkD7PiZQ6JNs3RabX1buDXa7sHiY4t3hMoZk4YWWEF2WmRZ+9By//bMZmturLYPT14emmXp6U20BP9MLCq358uG2LOlw6ypM8O+MfdYW1w5IBLs+fLy0lPsMF++ArdCD+ieWV1uK3dUK4qMzNwDwmGF2ZbiAeyQ4uxwu7elvcseX17q06Tbt/6+yO5/aZt5FBgZHwAA4E1QeVOkfC7aHf0e6Y4rsYvr3vfv21fCJ8mJVlHfYruqm2xAYWZoq27z7nrbWFYfhn3rrOl27JRBqtERGd8XqNu4j64otSc8gHp0yXabM75/aP8ulPQlJlpncoLd8PhaO/7bD9nP71pmu6qaI9O+joTEHktM6g4NLicldVlBeqsdM2yz1XWm2Y/mH24b6vM8LZ0e7PWoJRgbOzDX8jJTrLq5zYPPTttU4WlVaaR4QFiYkWJf83QfPX2Qrd5Za+V1LeH5RFVGaenotI2763x8ZSkAAMB/hzd/T7K713Z7EHfCrCE2rF9OeIbvqaU7bEB+ZngLx7fOm2VDirIjAZ14cLWnucMWb9pjcyYOtAwPAnOz0uxwD/ySPCgLt1PTk23Tnkb76l/n24Ffudc+/vvn7M65W2zlthqr82m7fF6xkKutO8V2NeXas6Uj7OcLj7Qj7viY/XLpAZEgL8U/id2W0N1jOSnJNnt0Pzt4bH8VTobbtDc+s87q2jSO5ubL9cD086dNsaOmltisUcXhfb96/dvwfn1s/zF9bVj/nPC6t70BIgAAwH+BBDv72uhTdm+QB1/Di7PthZ+cFh7X217ZaJlpyfanf66xL5w6JbRZd9MzG+y7f19kid7do7JF6ei28UMKbHCfdNvuQdUZBw6zlzZU2paK+lAZoq4lGojpVWyd3ZaUnGTF2WlW5IFkdmaKrSltsI6OVhuTV2fN7elW0ZJlTZ2pvkY+fnJX5NlBn1bP+x08pn8I4DZVNPg80m1PQ4s9tarMGlXpQsGbB5mJPv7Qoix7/HsnW7unbd66cmvwYPDU/YaGdgRnT+jv67DYvu8fy3h1m4EAAABvlEKjyA3ZaHf0u/7G38ZNinbH91OoFIbp9m2YPtJP46i5PHVr2Bt/hi/GZ1LX0GrNrV129uwR3iPBA7AumzKsMFSIqGpot5LCTCvd02yHjh9gyzftiQRZ/qlqaAtv6DjzwOHW5MHVJA8Axw3Ms+nDimxnVZM1+PCQ0pRk6/VJmnxcBV+aV3tPj3UlJFlFc7bVdqZZh9Ki9vXMPx7Apfr81QTMcVMGeUzaayP75nhAWRFKDhd6YNmqkkSlw4PJiQNz7aRZQ8MbPw4a288n77WstBSbNrzQ9tS32UHj+tnzq3bbV/+6wFpUCqk0AQAAvAVC8BbCtWh39HukOz64+9d+sb9hWJg+rp/HK+oOwd+bDvgkMdGWbKywzbsawqvSWtq6PKjaEypoDO+X4wtKDBUwzpo90rZVNNim0rrwjJ9SoUBv5Y7a8B5eFealeP/sjJRQQUINLyuRCgrVrEsotYu1k6fVUqeK5hSEdXVbiq9Y3xyfzqc9febQ8HYMve6tprHdGls7bWNFvW3aXW890WUrMMxOTbJfXnKQzRxZbIMLskOQqoj4rnlbQsapfcB752+zz1471yoaWz3dtLsHAADeOgpJIuFatDv6PdIdF8DFde/7950J+LQED570vlk1SqzCM71vdnt5owdc6dbpkdzQvn0s1QOtA8f1s/sWbLXWDjWD4tN5AKe3dGzc3RASpTbvstJTPZbrtRdWldlp+w+3kf36WHd3r6V5sNXr44ws7mOZaUnW4IGlosRh/v2EaYMtNz3ZzjxghO3xwGxXTbON6Jdr1U0doeFkvdpN7e3p7R6Bgsf2Lrv8+Al23mGjw7Iz0lJCbWNVPKmobbUhPt8WBaTbq+2JVbusRyV7GhEAAOAtotAiEq5Fu6PfI91xAVxc975/35mATzxwU7t2Cs7OmD3CinPSraQwK5TyLdlUFdroa+vsDpUftu9pssXrKyw1NTlSchcNpPSmjm1Vzba5osGDRx/mgeDYwflWmJ1mKzfvsUuOGheCw+OnDrI877d8a3UokbvksDE2MD/Tcr1fn4yU0KjzwHxfdlO7rd5Va8+vK7e22C1cl+TLTPCvfXMz7M+fOtRaPfDLzki1+Z6m+uZ2G1ycZVOHF9nogTkeE/bYT+9Z6kGkB4vR6QEAAN4qIUD7rwn4fIYqfZu7ZrftaWi1I6eUhHbsdHt03roKy81MsYEeAHZ74KVAa8nmKjvrwBG2elt15I0cCvqs19SAS2Nrhwd+jdbpgVl5fas1t3WG0jaVCpYUZFmOB3U7qppsXWmtJfr8i7LSbHBRtj23psyW76i1Wg/0NnjQ+PK2KttV2+KBmtZcafR/PLg7ZNwAO3B0v5C+S44ea9srmzxwTLE7X9hsM0f3tTEluWF+jy0rtU9d86JtrWh8pWQQAADgLRQCtBCoRLuj3yPdcQFcXPe+f9+5gE/CEsw2ldZbaWVjqFk7sCDTympabMeeptDcSWlViw3tmx3awDvv0FHW60Hd4nXllpCUZHnpydbhwV2vB2hqrFmVP1RJY7MHXOv9s7G8wfZ4ADhvQ6VV1rdZXXtnaO1l/a46e2FDhW3zZajdvMqGtlDDNjT43N1tmR6spSYnW6fPb3hRH/vxRQfY6AG54U0aKslTKWSTB5mqmHH45IGhhPDmpzfadY+tDaWNvC8XAAC8XSLhk/8T645+j3THBXBx3fv+fWcDvqhkX8CRk0psmgdTepZvVP8cG1ycHZ6P21RWHypjpHkQpVI0NZeybnuNqaGT33z0EJsxoshe3lhlbZ3RJlNU8ucfj+vCGzZUs7fR56mgTLeRtXZ6H293rPZs7KM17Oq2E6cPsZ9efKBlpCbbhq3V9ttPHGyjB+aF17/p9m9pTbNVeRCZ5gHhzNFFoYaubhvrecGXNlZahW7lan4AAABvgxCghXAt2h39HumOC+Diuvf9+84HfD7Tru5ee3nzntBu3gkzh1hmenKojKF6EgMKMsOzfmt21NjkYQXhFu9+Y/pabXOHnThriB0zfVCoXfvwou1qYCXMb69Iql/5Gy9+POnosqMml9g9Xz8ufE1NSrD+hVl26TETwi1flQKu3VkXni1UDWIFenlZqTaoMNvKqpvtO39fGGoPcysXAAC8nRTCRMK1aHf0e6Q7LoCL69737/8V8L09tRB8AWoX7xf3LbPzf/mkbdxVb8P69QnP7pVVt4SF76xqDjVhd/n3ycML7ZT9hlpuZmoIws44aLiNGRR93dob5dHlpceMt9b27lBLWM2rfPKkSba+tDaULs5fXx6af6n0NCjoHOFBptre+/X9y+3cXzxhqz3N3MoFAADvB2/LLd1AUV1yku2sbLA7XthkTa3dlpGWbGrtOTUpyWaMLA6j1Le0h6Csrbs7BIV6nk7jrd1RY8s2Vb6xoKunx4o8ePzMqVOsurE9vBqttKrJl51oOyqbLCUpcW8Aqlq4Db7MxRur7DPXzbX7522xdpUeetoBAADeboqHIuVz0e7o90h3XIldXPe+f9+dEr54qcnW4Qu6b9FWW729xoZ6oDWsf7ZlZSRbakpSaD6lrb3L/v7cplBJYurwwlDBQ2++SNQzet26Efwfau2y2eP7W3Z6SrhdW9/UYT++42Vburkq1MxVwJebkRqadpk4JC9UHLl3/hZbt7vezPv7gqMzAgAA+O/39pXwxfMIs6G5w55fvdtWbqkOFSjGDMwLt1lFb8HQLd6Fa3bb0P45pjdmKNjrl5NuSzZUWndnd7RpFcWu/4ZuAXvwOG1EkX3hjOlhvrlZqXaDB5JlPv8DPAgckJdpg4qzwu3cjbvq7Non1tkv7lluy3dUW6+e1/s/FgEAAPBWUngTKZ+Ldke/R7rjSuziuvf9+3+V8CXY2de+gSK0N6jXF+UB2fiB+XbRUWNtwtCC0D6fassqMa0e2Ckw1Fs1VMo3uCjLWnz8m55eZ08t32UdeveabvEq9TGap0oBfdrhHixefORYO3xyia3ZGXldW3Z6qqWlJVpeVlrICNX01W1jPbv30Evb7f6FW61DrTBzCxcAALwLFNZEwrVod/S7/sYHeUnR7vh+HtNFhim4C9NH+mkctYWs7siwdzLgE19aHw/ajvWg7PzDx9iUYQWhIWW9Q1cJUZMuquVb09Bm60rrbNWOWjtgbN/w1owbPfB7ZtXu0DBzWANPvppzUa3eiw4bbcfOGGxLNu/xPomhuRe96SMrXW/z8EDRZ67YUAFkaU2LPblkh/31uQ22uao5NBgNAADwbgjBWwjXot3R7/r73xvwSSjp67a8nDQ7alKJHTJpQGiMOTkx0Vo6uqyirtW2qaHlXXU2d32FB3S5duL0weE9vXXN7bZo0x6bt3a3B4nJdur+Q23ysEKr9gDxudW77dFlO21QQWYI+IZ5IKhmVvKz0nxlLTT9snxLlT2+dKcHkjWhgWfPjWiiAAAA3nkheAvhWrQ7+l1//7sDvhgFfh2htT1LTk4Kj+l19fSGZlKsvdNMf1OTLSk50QbnpNvkkX1DKV5Hp5pa6Q21b7XGL3rwN3d5qW2qbLQGDxgVTKqmrqZN8Pmq1NBHC9P06rZwsn/hFi4AAHgPUIwSCdei3dHv+vv+CPjiKfjbK8FOnlpik4YUWFFuRqhpqxVTyZ9K5p5dWRZuyw7Mz7ApQwpt8ohCG1GcbZnpKZHXsdW3WqUPv//lnbarpklrvXe+ITcAAADeIxTjRMK1aHf0u/6+/wK+OAke/F1y6GgryEq1tbvqQ8ldRW2zNbZ0REr/dH9WH1XW6I6UEKrmb0FOhg0pyrKxA3JtcGGW3b5gq21QUysaFwAA4D0oBG8hXIt2R7/r7/s64AvauyK3dMNzdh6wRdYoOvA1qIRQa6JbtvqoOy05Mh0AAMB7lMKbSLgW7Y5+19+3KuB77xZ9KVjLSAnP4YWAT2v272i41kpt6aX7dJpW3wEAAP7Hca8TAADgv5xubP67T0LCe/WW7vuAmv+LCQWU+xQ4xoYnvBtht2913QV/V5YN4H9T7GzDzRe8R72q/ui+3s5oyX8TugUr4e0Y6uX/7L1lq//8b7ht6x1hWLSfxtepPP72rv7+yzN8x/zugbdzFf6nxe842ij7ig1/rWHvhBDwvUvLBgDgv8m/DQbfpPhz8d7O0KF/ekNwF++1zt2vTBfpin2PjZtw1o3/JOADAAB4L/NorfdNFDMmnHnjowR8AAAA72MJZ1z/iF4+CwAAgPephON/+0hatB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Aa0poXDZuUrQbAAAA70MJnavG9Ua7AQAAXlev/4f/Tgkty8aw9QAAwP9JAcP7MWhI8E9aSo919SRYV7e+Rb4nJ/Zat/dr70q03tdY8SQfnprcY4nerWk13ntVQu3iCQR8AADg/5Sc1G0JCe+vsCHB4zsP5+wvLw6yMf1a7Khx1dbSnmS3Lhxgz23Ms5lDGu3yQ0pDYNfTGwkGRcHeuoos+8fCfrajNsPmjKyzDx1Y5v09KH4PZlHCpE/+mIAPAAC8rhDAeGR01QlP2OHDt1l7V3JkwH8oUpLWbYneoRIx8wAqOSkSSHV2J1pyYqQ7yf+GcVTa5stVf5W0aZqUpEipm/opWNN0GlfTxI/T0ZWwN0BTSZ0CNg3v9n4pPm5bV1JYL/W/bm6JffKWCfbH89faJw7fabct7G//WNzftuzJsFW7+tiXjttmPzh1k/X49MoKBXvNHhSe/Zep/jfRTplSFdLy5WO2hWFartKR6MFxJL1KhdYxkp6YFF93Ddc6aM6JHixqHKWp1+fR0ZUY8ktTtXZG0vtGJdiZ1xPwAQCA1xcNnO6+4A47ffwGDz7+84BPgVBVU4pdee9oq2xMtdkj60MA89LWXCvJb7ML9isPgde0QY22rLSPVTen2OFjaq2uNdmW7ehjY/q32CmT99gN8wbazCENtnBbrjW1J9vR46ptZ226rdmdZTOGNNrBI+vsxvkD7NMeuMWWcdfLfe36eSV2hM9vis//vmV97Xsnb7ZBBe327PoC+8Ejw+3Zdfn2l4vWhlI6zfugEXU+z2w78ffTbXhRqz10xVJL9eCsx+enAPIvL5TYtx4caWnJvfabD6y3U6fssZ8/PsyaOpLswGENtv+w+nCL99dPDbGSvHYb37/ZTppctTdoS/Og7hc+/hNrC8MyG9qSw3ocNrrGrnlhsI0oarEPep5oHOWdllGU3RmC1jfCw2IPO/nw4cOHDx8+fP6Pz5u5navSMQUsB41osCdWF4XSrxMmVtmLG/Ns654MG1rYaoeMqrULDii3iQOa7fEVRZaf2WlHjqmxpzwoqmxIteE+joK2Dx1YboPy2+3RZcVhugOG19sTK4pDqZsCpRMmVtu0wU2hhFAlbxMHNtvK0mwP9Io9HWbPb8y3Rg8WFSSuq8i0D8wo9/Xz/z2wUonjrKEKFBMsJ73LMtO67cAR9dbH/yrYE/05aUqVB4JtNrSg1Y735d2xpJ/d44HkR+eUhXkqgLv62cFW7UHuGdMqbcmOnMjEUSoF3N/T/cyaQntyXYGZ58cz6/NtRHGbba1KD4Hg9MGNVuHr/cjKImvvVCngG/fefboQAPD+19lt4X6XzqQd3v120TK6fP4qXmnvit6jxDtJOa4g6rz9ymzqkAb756qicHt12pDG8Czcyl19rF9Ohw3MbbOLD9plQ/q22kMexGWm9djEkkZ7eWcfW1ueFQK8fjntdtnBpZbn4z+4oq/17dNhIzxInL811zbuybRx/ZstK60rLFMyUnosK73b8jK77KhxtfboZ162zNRu+6MHZKOKW6y2JTUkcFdteig1VDpVqrZgW24I+q44fKfvNq8Ot1Tap6BVz+ypxE8BaHl9mn36H2PtyLE1NtLnq5LBB1cW21VPDbHz99ttSfsEzAoiEzxtfTxtH51dZrdcuiqsf7Z/121dzTc3oytUIFHg+mYQ8AEA3h0e5H3g0FE2Z8IAG1OSax85frwlhyfeo8PfKr6cA8f3tw8cMsr65WXaF86abnlZaZEgE+8oZXlORncoEVuwOdfmbsqzzx+53XZ7oPSPxf1scklTuA1a3KfTjhlfbY+uKbT15Zkh4Nq0O8se9iBxggd2Ku0anN9mh42ptbtf7mu1zckhAFyyxee5Oc+DuFZflp6h80DHgyxt6d6eSIldjgdQCvLqWpLtT88NthOvnm7feWiEpST32i+eGGILPGhUMLixMtMeXF5s11ywNgSZr8wv8lH8pY8ozUeOq7FrL1xjmzzgvPCGybbW0/upw3baD0/dbLcv6W9fuGtsuKWd4kGc0qSJY3vgAA9gdYtXQaIonzTvsBx9Qt83h4APeCt19Zi1dUY+6o6nEgaVLOjTES1hiJU2aHyVbuijbvWLlXrEponNN/L07ys0juancWKlJd4rzFvfY9PHplO/MC/vpxKP2Lxj48aWv++wGM0n/rvE1iOMH51G6690xeYXK1F51Tr735Ae/9vu32Np1LSx+XVG+2lYGC/uo/zSbDVs7/je77VO5CGffJjG0bppmthylJZYOvfdDuqOn5/SHPu+7/aLfY+N86r18OGxaWJ5FBsWW29Rd3z+ah4hfdF5aPywvOj31xum5cQvP5Z3up8le9Me/Wh67xUo7bHp4tdX1B3LR02j9GqwPrE0aLj6x+YTS5PyPaTXP+pu7bSG5nb76NFj7YunTg6z72rpeCWNsX1QH81Pn/hto3XQMtVP4tOmTyzd3l1e3WKHTxxgPzp/phX2SbN2X27In31pfrH5x6aPX4/YvDWeKE2xfrE8jqVh3/E1bmwcfeKXr+Hx3+PXc9/fovJS3bF9IAyLdr/eMM3jvcKz8ygPjhKTzDI8sFLQNjC33ZOdFAKrSIWM3jCOAp0+aV2hxCwnK/L8mp6HU4WIzNQeO8L7KxDLDyV3NZaW1h1K5voXtNk9S/varB8fYM9uyLf0lB7r9uVqXGntSAqlb2u+O9c2fG+uB2WbrLMzwb5xwjY7dHStlTek2bceGBluIde3JttN8waGoPSBFcU26ycH2PMb80LaNb9e3w8VID69riCUxj3/xUV+4dJrq8qy7f4Vfe3kyXvs7stXWGlVRpjv1+4fZUdfNcvqPeDUekZ+qrr1HK284UlM9uhMFTZ0W7jWx1NJqNbrzUiws699c3MAEOEH2eP3G2ZnHzwiXJU9tGSn3fPCJlUBCwfbGaP72sVHjAnDSv3k86fH1lhRdpp9+qRJlp+Vaut21fvBrMfGD8oLB4C/PbfJqhrb7DMnTvSDU7elpST6FWii3fPSNnt40Y7IpZ+fIAYUZdnFh4+xIcVZtmhTlW3c3WArtlX7waLbPn7cBBtXkmuNfmJ9cMkOe37FLvvUSZNt5shCP7D02vwNFTZ9WJH1yUi2NaV1fiJMt7456dbmy1vq85g2rMAy05JtyeZq+8tT66zTTxzHzBhkxbkZ9ndPX0iDn8SGDci1r5w2xefZbalJSX5gSrB5GyptdP8c65+XYU2eNz+7b4WV7WmyoQNy7IrjJ1ixL2dzRaM1+rDJQ/L9YJRgdy/wdVu41c46eJQdOWmAH/gS7NnVZXbHC5vtqGmD7MJDRvl5sMfT1xVKgkqrm+3XD6y0iUPz7cOeB1ru+rJ6u+X5TVbT0Orpi17T+jRDPS0fOmx0SI/Stq2yKZz4T5ox2Af3+gFWNeh6wjyTkhJseHEf32w9vg3a7fqn19sWn2+yb8tPnzDBHnl5p63fWWv5vg7fOGu69ctNtxXba+xu3zZfPnWKnyA67KqHVtvMEUV2zNSBfmJI8rzeYzc9sc5GDMy1K8+cGk562kY6ut+zYKs9vaIsBBaH+HqP8vy80cfV2e4CX68jJw+wXo8FFmystDE+rCgnzbbvabYGD47GD87zK/eEMGy05622366aFrvq4dU21bff2QcOD8vJ8LSH/crz5kXfD0Z5nn3K948+6TqZ+Lw9T256ZoP1+rjjhhbYZUePC/tcRV2bXfvkOiuvag7pGdS3j1102CgbXJjl0+yxstoWe2HNbiXdzpk93OaM6+9pa7Rl22o8Hc126ZFjLCcj1dPaaWt31dp+I4vDbjNvfaVNHV7oJ+IkW7+rLkyv9Kf5d6VDaTxu/2F2wvRBfi3QbQ8u3mm5mSm236hiG1acbXsa2uy3j6y2k2cOtmGepm/eutgG+W/hY8eMC6V31f7b+Yvn4Z76VvvB+bN82lSra2q3Vb7dZvh26ZOeYs+tKfff2cZInOuZk+oJu8TX+4DRxb7Pdtn1vt7LPV9mjO9vHzlqrKX576/Z970U3/e2+L77S9+n5/iwi48YbS0eWCmPtc9oHxrq+4/Ws7Wzyw8BSbbc82NzRYOdO3tE+J23+4XMA4t32JPLSsN2P//w0Z7WNnti6c5wtv+67yOjfVu3tnfby1urbIpvkz4ZKfbC2nIbVJBlI/r1CXlf5tt64uB8X0aiLdlS5ft3pg32fFD/3T5cw5THT67cZbf67+gNiwZK95x/p502buMbqrQRo8BFlTYu+9sE++kZG8PzdVfcNtb2H95gFx9UFgId1VxVSdnnbh9jf75gbSjx++jN4+2D+1WEAKrDAyON8/KOPvb9h0fYTRevDoHSpTdPsC8esz1U9rj+xRL7yr2j7cYPrQ63aT9z+9gQkF130ZrQhIqCLKVFJWs3Lxhgl9863v58/jq7YP9yu/LeUfan5waFZ/qaO5Jtto//4CeWhSDyqz7sRl/eHl+Hbz84KozzzRO22BAPMl/clG/1bUnW7en78rHb7CkPAsvq0mx9RVYIML954ha77JbxtmBrns378iL7w7OD7GePDwtNv/zxvLU2tn9L+J1e62n/2aPD7aIDd9szHrCuKcuyX31go334oF0hf94ISviAt4IHXqP85DrSg6uTZw6xU2YNtZKCTBs9pCBcYc+ZNNDu/fLRtrm8wX5w1zI7cEyx3fb5I/yg1+ZXeR0hYNPB+hY/IJ8806f1k6mCsXV+Ily5o9aufnSNTRiUb5P84P3Sxj2RZfpJop8f+O/44lE21pf78/tXhpP2hYeOtAH5GXbVpQfZ6fsPtV89uMpPGNV24ycPDQHpo8tLPZgqsQF+YrjpmY0ep3bbeXNG2XOry+0xP/lc4kFpq/e7xYPVIX7SOs2neXb1butUiYOfwa44YaJ99sRJluBBUThTelC1rbLRNnhA9BsPcob7iegQPwk+7stZXVprFx062pb68st8HE2/3QOtSj9Za51X+br91U/uR08uCSe3J5bvtMuPn2g/vWC/EKDe7Cfjr58x3b7xgRn21MoyG+FB29GTB9ofH1vr67vCs6DXTpo1xP7xuSNDoPeTe5fbERMH2M2fPtzS/YQejpx+Ah5VkmcPfPXYkC+/enClLfP0XOIn2A5fz988tMqyPKg9ywOj2+ZusUWb99jzHgicccCwcNJX0HTNxw4OaZ/kwfg3zpxmx04rCdu81gOIF9eVh+09wbdNXXOH7a5rCQHniR4YX/2Rg+yZVbvttw+vscs9EPnFJQfalsqGEPyc5PuJgq+B+Zl27ccPsT4ekCigusQDJAXPRZ5WbePn1+62g0b3symejus8ANnq+XjJEWNtw+56u9MDxYPH9vc0FoagdE9Du33Yh63aWReCkju/cFQILr5zx8t2sG+TDF/Pxb5+5oHcJr8w0IXAub7ttb4//OBM+6BfrIzxffahK48L++W3/vFyCCzu+tJRludBrYK9+75yjI3slxPy7SUPMj/k21dp/4lvsy95sHvfwm3258fX2eETBtiQouywjS89cqwHe3V2v1+ozBnXz2aN7Gv3e7DT4vl7qe9vurh4YkWpnXfwSCvyi44XPT2XeDD6e8+/F9dV2K99H1aQp/XUdta+s87/Fnlw2+3Rqi5QRvbvY7d89ogQ7P38vuW+TVPsDl//PL+o0m/msqPG+Qm6PQRZB/rF1+ETB3rAt9sDad9H/H9dXEz3YFL74YcOGxOCvkkKsvx38vKW6rDNLvWg77on19sP715mFR6cpXggpWBspwfDP713he3vwexwz6M/+P6piw/tF9c9ucHTsyIEoPM9yNVF0OCCbKvxfee6jx9so/wCIMsv+L7s21wlndoHtG89vnyXnXnA8HDxod9ivq/XGR4A62JDxwTlQaWnQb+RmSOL7Cj/Df3VL8KW+4WHLn4qPdDVsFk+7Ag//jzoF6BvBQUNuh35Zj76WRZnd9htH10ZnrVTge7Pz9po5+2327dnpCkT/9nasMIW+8dlK21gXrvHwD0h8DtuYlUI1GLjTClptFsvXRVu02anddnNH15lBwyr930i0c6dVW7rvjs31OI9ZnyVrfz2PHv+S4vCNFqmmkHR31Yf97Splbb1Ry+GyhU61H3pmG22+Ycv2qYfzLWynz1nD3iwpxK9yDzn2VFja+ykSVW26MqXbMFXFoYauoeOqrWvHrfVvnjUDvvx6RtDqeX5Hjx++ogd9qPTNtrXjt8a8vDqD64P0/RJ77LLDy21rb6c2y9bEQJGXdhpf/zInF22+OsL7DNH7rBHPrXUNnx/rp02pXJv/ryhT1g6gDfOjzrT/eRwu59cdFLa6CdilbKpROEfXzjS9vMA5AsnT/K4ryeU8FT68OsfW+dB0YBwkN6+p8kPYD2hZCPfT04qDavwoKHdT4ZdHV22raLBr9abQ0nY7tpWq/ZgKXZS+Nix40Lpxk/vXGrbSutsrR/sv3LTSzZmYF4okVAwtdFPSLf5gX93Xat9woMOlY6p5LBet7T8hFHuy9Iy9beiVs+1dFhZVZNfaebYOD8Z1TS1hSBGwcdQP/mrFGKUn/APGtU3cosqpKXbdlU3h+nqPehRIFHf5MFPmF+7n7QSrZ+f/DPTk0MAXO799VSNSixVqqjl765tDt0q/VIpxqN+Yl7gQd7DL++wz540yfrnZtjumhbPh66Qzu2ejyrBUWmhArN/PL/RSnfW2p8eX2vHTimxIyYM9PT5kdPT/cnjxofg4Pt3LLUtnk+rPcC48tZF9sTSUlvnAVBDa4c1e7p2+zo8uWC7rfUTqtZBJTIK0hXEFvnyNQ+dZE+YNtgyfVvpwHyfB4k/umeZB9fDQqD253+usVIPalUyq9Kk++dtsTWbKu0u//sJT8fgwmzb6du8rdNPUB6UKjBYuGlP2L4lHmC3tHeH/WDasKKQ9loPUiobdJur14rzMjy+1psAIsFmpW8XbUuVXKV7Hh88vl/IS32v8e374vqKsF4q4dE0Knlr8/UKRSEe7Gqbt7R32sYdNdbuw5W2z500MWyn6x5da7UeXF7rf6cMLQzBxoc9SFYQ9wPf3zZurw2lnJ+6bq5fjOR5oDnarvHt8fhL26ze0/TDO1/2AH6X1XgQqn1N+8Z+HnyoBErrU+3bMCzf98c631cOHtff0pKTQolcemqyfesD0+0RD1Lu8osSbW/tw3/2QKrG561AX/k2xvdR5f93b1zgwerIUAp29cOrbZun689+kTR6YI5fAI22ct9vtF/v8vWf6gHtEJUQNraGbRn47+/CQ0fZ3/xCocnzR/v8Wt9PjplaEn7Xyg+VKGo/U0Co0t+/efDd6b/BVs/fdT5ueXVT2IYar8HTq/251ddt1IAc6+f7zZ1Pbwh5rXXf458Nvo+pxE7bWkGuAjSVPCoA1O9K+3plvf8mPY/afJ6aTvtkuf+O9bsS/RanDy+yvr5v1nkeN/s8dKwIw3ya+GENvk+8ab7bdPUkWkdXkgdFb/4T2srzv+3+SfJ9srsn0h0b3ukfjdMeXZ7vHr4fvzI8jOPT6PZp/DiaTvPp6U20jJTeME6a/+2T1mO5qgzh48QvRx8F/NmpirZU0p/kFww9HkD2WJb3U/9YOjTP9Og8VZlElS1y/KPx1a/Xh6smsv8cTe38KThVmoqyu/xwlBjmoZ9fanJkflqGPkpXog9QuvTRekaGdYdnC9Wd4enYN93/vx+t0xsvkwUQ0dljx00bZIMKs+xPD6/yk8GB4RbOrU+tDyf44/yk0S83M5TItOnS1oOcOj8RKE7S7Tkd6NV95gFD/WTWHm5b9YY+fiXtJ75EP3LoBKc+fo4LByaVSiSmJdt+o4pCqVKNnn/z+WqEBj8h5vg8dItym59kI0fJHmv2k4VOVgpEAx11wiSaaWS+mr7Lg6RhfiI9PSvVFm2ustlj+0bG8ZPixJI8+/0/V4dnoc6aPcLmeWAWndne6aNfI/OM9j/e8+DjHmwqOLnod88pjglX+afMHGwzhheGW6sKaPRAfV5mmm2tbAhp1vxUMpLn6zPaT4TdIR98wrCchHCrO9fTqZNrk57187xq8fVUqciEwXn2z4XbQjoOHNPXA+fGEAyFI7FPX6UgVt3+CemMzTeajwqQzjpgmJ+UU+0Gnax9vsmJifbz+5fbny6bY2MH5dvSjZVh+t97kHH2gcPspBlD7Cce/KnESyUyc5U/Wlkfp86nV6mTbltqPXRL8aMelI/3PL3O9xVlyEgPLK99cr0dMWlAKG17cunOcCdN23+AB3tXHDfBJntQo7RpvbQNFTinpyXZpUeNs9UeRBw5cWBY/3bfL8786eP29PdPttO+N9TyPJ+U52E6if7V7eYrTp3swWOr3bdwu/3+I7Ntq/JKt5s9L/RXt4TH+UXEuEG5ttP3Kd1KjuVTowcYow4abpm+r27x4DiWpwo0fcJQEqx9an/fj7T8lR5c6vajpk3wT4dv55N8P9AtepUCKqAdOaCP/46ybYtKhZM9od5PT6DV+LISE/uG9HzaA32Nu9qDuz0ezAwrzrFm377bPPDyM6TVtXWEEtxJvh8s84ueLl/OZA+AxgzqDiV2A/M9eFYeeKJS/bd0/iGjwkXLL+9bbh/33+0iD8IVlN3/zeNt1shi3x1VYzLBLjhkZChtnrtmd8g/CRVNoo8P6GegGSurFdBd4IGoHu9YsKosXCBo003TPu9BoEp/lWeHTuhv37l9iT3+rRPtsEkDbZMH08qb8J9m6B/9F5t/gi9K6Zk4JD9UdlFax/l+pOXGLggmDS6wsd5Pw8YqiIxM/sYlaI3MfjN/P7t99Xhfjzc7Q7xVwj4X57W2jPpF9lAAb5yfvJ71A3eFnzB1yzQvO91y/OR6ggcLKu16dnW57fST0LDiPpamX6YfN7P9JKsHfXV7TgdonQj1PNA3//pSuGoPP0wPFAb6SaHH/7Z6sBCdNHykxw/qtU0dIXDIVlCnwMJPrEl+8tpZ3RJOpAM9gAr3LDyNup2nEh6VUux7gNg7U//ryQnPnt0+d0sorVRJik4ueTkZduLMIfa5kyeFgOXwif2trwch4QFxPwHr+aYQGO5D6f+jB0TfvG2xHe+B8dkHDQvPZGlUBUpXXj8/PG+kk6ae+VJphJ5R8kvqML0ClSYPHlQSqvnHkqqEqrSqtKrZij1tGQoiPF1pvp5aptIeVsZVNbSHtKbqNrR4PoVbqOIz3DvPOEl+At+wu8Eu+N0z9uO7Xg63+D585JgQ3HuO2qmzBkfy1j96hk+3zPrlpdtXTp8aKiKo9GhAvq+HVtTT08fTpRKfbb4emne1B/dfuGmB/e6R1fbdc2bYYR6onelB4xUnTAi32Y/0E39RfmZ08yXaFk/Ld/74gt349HpLjeaN6JbmiH45YX2fWlbq+Rhbxx678PAxNtEDnq/8bVEodY7GJHEiAcVtL2620372hG3wwGiHB3R6pCAzuk8pX1N8wk0VDabbkMW+rtrWYafV/ub52OD7gLZNsQfuYT/0/1Xi6COGbZHu+/vkIQWhBFABfAhifBwNK8hOC4H+TR5Uq7eG6fZpmwfwffukh2VIoo+b6svS70b5oXwLt50/MD1sg03l9eF50xLPM617jv8udOGl50T1vJxKk6d7oKXgXRcIe/cl/9vR3h1uRev279keoCkd4wbl2SkHjQjP3r28pSrcIldef8n3V80jzddJed0vNyM8sxnyI47mr3X98g3z/be02ZI92E/39GnrqLRRt8s//PvnPG8T7Nw5I8OjFLogOc+7dctds3vVHKObVTRMeaASzZuf2WCNvvzYpg3DPK1ThuWHEn6VCob8fovM3TrU7lw2ye5ZMZHPe+Rz9z6fu+I/KyOfO/3zLz9/AP8hP5EsWFtuF/vBW8+CjRmYYxMH5YdbNR+++nl7cXmp3fz8pnBr5biZgy0lMyVU3liypTo8j6PKCzpAF/rwdD9hqsQqR8GIz3f/sf3CbS8FLiqJ0a05BWDh4O9H9t/7SU8nwI8eO96SfPiEofl+kh9ta0tr7aHFO+zCw0Zbvp8AT9xvaHi26E+PrQ1BR7anU/PTvY0w39RIhRCdMJXueXp+0E90er5MJTcqmTpuxmC7f9F2u+RXT9mVtyyyGcOL7PQDh9uHPUA5yuevNOkEpVKNDE+ngpLILatUK/T56KTe5Sft6saOEMSpxCJ+nbXcPbUt9pcn14VnjsYPybfR/tEzhLp1u6Oszgr6eN5kpIbb3xG9IYhQ6erxM4ZYhuflx44eF24J63lEU/DjJ7vfPrLKcj0t5x06ylJ9faeMLLQLDhsVmYWvt4YpKAmBjFM+K40KQDdurbZCDyhnj+tvH/3zC3bh7561R5futA/7Nhw0INcme3B8gm/XH9+91P7saVGljSOmlNjfntfzU8W2vwfGxcXZ4aR+07MbbcsuVY5J87xJDqWHClabPQhXqd7jnubLPMD8vAeCynuVAKb6yT9Hearb4TlpVuTjK5hQGlVJoMDntcsvKB73fSnX11/bU8HJeA9Qf3z+LA82tobb4trP9EnQOmpD+TxUmqx9b/HGKqtQabDP86ZnN4R5n3KAb1Nf5od8PTd50HTXgq2+HTzYTEryvBttaT5svO9vl/m+9/TKslBapXEH+f6f7et2ybHjwq1TpUe3rh/0/VEXRQoYtf9pepU2a1e+c/6W8Nxonn/P9v47yxvsj4+usXPmjLBp/htQ5REFYnqOUbdXlWbd2tdznLq9fuYho+zWFzaF4P+8g0dZum+7D3mwq9ufCpCzosvSc6U7/CJLFXfUT/t74L8p7WPK91m+PfN93IPG9AtB5Bm/eMKaPHAL46cnWYKvjyr3fOiIsaGC1SETBoRgO9nTqH1IgZjmp9+wSnmTfDqVTl5yzNhQ0pbt2zJUitpYGS5kzjlkpP3grqV2uR8rfnb/cjtsQn87xn9rKck+D213n2fsdxoqbnn+q788uWJXeOxAj0KE8XzbqnRfdDt9i4ZF94nk6L79piXpCkSlv3zeK5+EfT6Jr/FJ0scmnPrd6GYE8Eb5Ab7cT1IFfnAdWJgdgjSdAB/3AEmlHJtK62zp9prwnJdqhZbVtNpXb1kYaueefdDwUBKgIEYlayqVUAmPbiud5oGUnhvTNLErel2sz1tT7j/0xFDr9RnvVi3OU2cNDUGlKjvoeal/Li0NtfUu8JPhqP45dvWjq+2+BdtDzV092K7bPod7YKLSHD0zpeer9EB5TVNHOKH2LcgMt4RUqqMTmR50V6WHZ9ZV2HHTB4WgQgGEbkuP8RPZ31/cbLPH9A2lKLXNHaHkRt0NrZ2hRqduRV7/1PrwoPw5s0eEkjytsypFKDDULbdmPxFe98RaP5l3e7pHhlvH97y03X7lJ/ajPQ/2H9U3PLumPFq4vsLzIMk2egC1aMueMM8Tpg8OFUi+ffsSq6lvD9tFn61+Ql7oAfZRkweGSjE6ESt4ra9vtYM9uFSwVVnXFuY7d9Meu9yDmExf5xT/vs6DndkedBzv66xb7qpwopqjCtL2H1UcHv7v58HZ4s1V4fk2ndC1vqplvXRrVagMovFV8eV7/1hiwwfkhHVTBQttbwWWf/UgS89baVsv8gBTt6BVcqvgSBUVFOQrUM/rkxEewq/x/FXeqQamAoum9k7LzU4PFSJ021zP4h3mgYj2w6/cujBUJFLAr32o3NdzuwfPqpxxxv5DQymZ5vHS5mrr8Uhwp6/vvI177ETPb+1/KhH++q2LbJfna6nvVxqmChmn+rC+Hnw+uHh7qJDz5Ooy3z8yQ2UX1aR9aUOl7fAA7FPHTwiBlwIu5YtKbzXPLF+/6b7tNUwB5gzt+x7QqMR7l/e7zgMwXSCcf/AIO8SD7Y1l9eGxCN0iVUmYLhLu8f1Zt6+1fR7y/f7+hdvDxcJZBw4LpVq6MFGN2c+fPMmqfb/RhcsA36/13KtKEXWVogpNIer0Cyf9bob7b0DBkUrlb39hs230C59Zvr6neB6qVuxU349VGUMBoPJYFU1Uwnrs1BLf1TzQ9iBwlq9/ge9je3xbTAvjDwnrqJJxPe8otf670K3ty48ZH5a3YPMeX8ZQUy30If671e9NNX813VFTBobfrH5Tmr7E81DDVJo3zi8ulafajkW+v8waoRrGneFCcLzvHxpXJYDKD5VWRoL9kAS8T+icEO9VX6Nf9IdmWYC3kp+g/CzlHf7Xg4UQcMSov47Q+nXqrwdMoVvPSmm68D06nn++esF+oZbu/XO3RObjJ4KTPHjQQ+C/fXhVZFrx/mF6fVcv/dX4WobmFRtPdJWv8fXRyNH5DvPA7qPHjLWr7l9pVX6CDOMpPbE063tsGbF5aFhYjs/Ke+29X6j1kSRff02rcePzQdNr2rDO3l/zjKVHw8J3zcP/hvzyzti8NG8tL5a+GE0fS5/G07D4ZUpsXWL5oeEh/d5Pz//pb2y+8eun7ah5695qbL4ekEfS79/9T+DByqun0/fYQBfm7/OSsB7+XXkWS1Psb2w6jRNLY8gfp3yIT4sPetUwzUPfNY3mpfE8YAhpDNvF+ymdYXnRfprfvvkZn1chnf43Nvz18lHz0bJj/fVH08TnlfrtTa9/D+viHy1fwjAfSfmkcUOa1cu/6LvyS/uG8kf7juah9EjYTt6t+cXSrXE0jeajaWLrEZuvuvWJpzRonprH3rzyadUvth7i6/W9iw+wR5aV2ku6APNB+ucoD5RH9s2xvzy44tXz13B1xvYJrbPmrbTEpyuWTg2L5ae++/Km+IXAOR5gqpKWSh3DtvVBkXn6J34f0Pz2Hab8wPuOdpF4r/oa/aI/BHzAe5H/KscOyg0leI16+D32i/YDuW51qkkKHdffMn4yG+fzLatrDc+f/csRBMCr+Q9w2rBCW7m9JtyyDfw3mebB2ZjB+bZyW3UkUHsLJfgyVYtXJY2qhMXvFELAB/y323ulH/0eo1KGt/hEEsRKRt6GWQPvS6/3W3y7fqPyescF/M/6/w34omXNAN403boKt6ScH5PDQT/cCvL++3aHcfQ9eptIdCBXtz6al36h+mhwuC3jdMtKv+5w6ye6rJj4eYm6Y8uLX2747uNq+aJ5x88rdgtOw/VXwzS9Rtd0+oj6a9yY2Pw1bmwc9dM4sWXFp3vfYWE5cfMOaYx8jaQ/brrYNDGaT2xaieVXLI36Gr88fWLzjE9TfBpi0+ijfmG53m9vt39eNX60nz5ajsYRDd93nrFx4pcbS+fe6f/NMP0Nw/xvrPv1xC9fy9b89FF3/Lz0PfaR+Om0HOVTdNDe/JW9aYp+F80jjB/tGVuexOe3+qlbgzSP+P5atqZXv9Ct/rFu//Ja08SWJ7F0aXhsHqLx1D8mNn0YJ65/bH4a9zW3hX9i6RfNP9at322YTiM5DYuft2jc2Pjx9k7j48eGK79jyw2PQUR6h+Gx+e5Na3T6MMw/6q9+seklpCc679jweGF7R4drmJahUdStv5q35iehn39i84ifd2zamPj11TSvSlt0+vh1iM1bn/j+8cuIpUWD9InPt73zjnx91fL/B1HCB7wZ/uvRQ+Z6ndPFh40OD0er2Q1VQtCrtn5633L74smTbf/RxX7O6LX1uxvsqodWWW1Dm6WmJYXW8o+fVhKm0RsJ1FyJHoZXW22PLdsV2nRT6/t6E4Xe6KBbSGrfTA0864f7jb8vtgVrdluGL+93H51tf3h0jS3bUGkD+uXYLy7aPzQFo4ZbKxpa7cd3L7fSysbQqr8eFD94XD/bUF4f2jFr6+gJ6dBD5HoAXY22VvlnZ3WzTR6ab8V9MsJD7KrdqLcoqOHYK0+fatkZqbahrC5UINDzhnrbht7EoXV9eOnO0K6cXt2mmoRqgkbtjamG4p3zt4aKDKqJqjcDfPIvc8MbHb521jRTxYIeP8HqTQwPLNpu3z13RmhbTpURSmtabFBBpn3/rqW2eH2lpaQl29fOmBoqFyitV1w/L1Qi+dKpk8NtL81fD7qrQonefHKEz0cP/quh5SlDCsM89YD7rx9caQV90u2rp00JeaDGltWMzXzPS7WTqEasv3v7y3bI+H6hcowqbqixZb0lQm3kfenml0LtXFWiUA1OVZDY5PPQWy1UaUMN9KpNOdVCfWx5aai1qtfEqVLFkyvLwrbQttL4nb7uerOGxn9mVZl94KDhptq4ak9NlWe0D6hiiirDaD6fu2l+aEPvXy7zfZmn+bRf9rzQPnrDU+t9H6q0X3xof1u1sya0/zewIMu359rwBozvnjM9VBCYu64iVP5RJYQ7fDvpLSk/OX9WqKSj7ai/2gc/7ttMJ9S+nsfa175566LQRp/SoYoon/P9Xm+AUXM6S7ZW2a7qFpun9fH1VmURvaJMFZtUO1zbXrVtKzyvv3fny6GCjyq2XPqHF0Jh1jd8v1CNWlVeUa3jexdste+dN9OOmzoo7KuqTa03x/z43mX20uryUDNWr41ThSXtq2qi6KqHV4U8+84HpodxY23+xSpYqXF05bP2D1FuqiHl/Ub19d9Ca8ijMw8YFvYnVRD56b3L7ezZw+103x/UbJFqGf9Yb+DwbfHny+d4/uaHWrIveH5qOuWtakBf+8T6kG9f8v1W7Rn+xX+z4Xk+T+PMMX3t254+zUMVrZRu1cQ9cvLAsNznVu8Olb0UkKkmrxr61rFGFZA0XE35aBt967Yl1u6Bj4ZrH9G+fOe8rXbHC5vsAt9nP37suNBUjdKnCkz/9N/qDY+tDbWBFRTpjTb6LSo/1D7mo0tL7bYXN4Wa6aq8lJ2WEiqRaHpV0FLtZx3L9FtSjXnVItebgtQ2oH53asRaFaJKa5rs637MUs3/H543K2wHVRAb6sezO+ZtCbWP1eyRKtqoIpvSrbfq6C01agR+o/+m9HaXsw4Y7ruZ7wvzNodKOkMKs+2Z1WXh+Km8UgWnO3x9j/Jhmrea5tEbZ5S+L/9tYWgs+19+L//F9l2VV32NftEfSviAN8N/RQpu9O5P1f5T22GfuHaufeaG+aGGooIR1bb90T3L7VMejKjJhd9demC4Yr3Sh+mArNdGffG6eaHWp2ouXnnrQiv0g7fadmv0g55el6aTld6NqtdCfe3vi8J4O/xEqmBPv/aJfoLUAffE6YPD990eEDy6rNSG9c22G57ZaKfNGhZ5bZMv9+d+wte7UL91+xK78uaFoZkNtZ/2vTuX2s/uXxECCh1UP3PjfLvR10vv+FVt0S9cP98PmF32Iz9Qr95ZZ2v8hKnXWX3hxgX2iWtetCdWlNldC7aFbFGtzz/4et3jB3G99kknpJ958KtanDqJ/sWX85wHOjqx6/VPav/s1s8eEQKjD139rN29cJv98bI5fvAusWs8wBzmAYHefvHJXz9t377j5RAYqKSj009qCrw2euCqhpbb/EC+ygPIf8zdbB/9w/OhuQy9JUNtCq7aXhvaVlPTNL97ZE3IG6VLwc0PfJ3UyLGCRr0JQvmigEbNuyhgUSCtQPLRl0tDjdyHdIL1dXzKAxi9kk4nZtWO1ls+9FHAfu9L2+z3vhyd6BQUXu7p+cJfF4T3Hf/12Y2hIWnV1P3dHUttifdTzdZfep7pdXfTRxSG9yFf88CKEFypeZMfeDChAEy1dG97bpN97DfP2B8eWxNO3HuP6vE8iLjfAyPV+lRzQXd6Hszw+f7Rp3l06S77y5PrQ9CnE251ZUN4hZn2MaX1tx4Aq1bsrz50QHhGTe0Ratt9/e9L7CN/eiGcwDWdghTt03pH8azRkTevqH26335kdnhLxVc8ONEbTRQ4qH2802aPsN/7hcltvl9c5vPRm0gUHN81f1sIlhXw1vk+rzdvKDBSum/73JG+rKTQxNHfX9xiv/Xfz8mzhtjvPK0KWNd7Wj5+1TP2tdsWhfYctd7dno4bfN8d3i/bFm+pCgH6TVccZss8T/Ue5Vmjiuzbnq5L/vBcaC7mGQ+k9M5k7SsKCD7yx+ftec+POz1dakpF+/v1fqGmfVfjqAmYEzzg+oOvp15vd9HvnwuB/h1fODIE5Xpn7TTP638u2em/g5UhT8Obd1QBy8fLzU4Nr/ZTDf29m87TvcSD+gc8sPyY/57UZI+G/dJ/K7qYUm36a/7pwaH/BhUFP+G/b70BR6+5++Vdy+x6356q6az9Sw2uK9+0b1/q+ax3DivfLj5qjN369PrQYLkKCi/39fz0DfNCQB56KID3PL35M4eHbXbx1c+F1wT++uID7Jw5I23u+gr75LXzbLvPX41wf/WWRaEZJe07Dyzebl/xvFM+qGHsb/31pbCf6HjyFT9GfPRPz9vDL+8MwWCzB4lqTkn7r97xq5r69/pv/lq/KJk5sjgEtpf97ln7tee5Lkj1O53u63af5/UfH1odLhIy/IJZvzVdCE0bXuAB7ZZwUaNXUKrdzes8+Nfvc4ov/3cPrfRt+oIHrVu0iu41fi//Awj4gLeADnJ6ZZn+6spzj594XtpUaZf7lfQLa8pt+eYqq65qCSVWKsG74IjRdpkHYH99boPN9atj1ba704MUBT/bSuvtF36QV/MW+/vJVFfwL3pgp9INlSAqKFKgo8ZbAz926Q0aatNP8072YFB0tavmXTSNDsCafta4/nbRIaM84PEDqZ/4FBze8NS60FzKDj+pqG08lQzoBNXiJ0n1U4mcSidOPXBYaEbmhmfWW1VtS5i/Dt6Xe0B79JQSe8kPrj3eT81FqI25E/cfajNH9wtp1fzUxIaCWr1G6lg/8Y/2A7MCSJ18Tt1viE32g/7f/eTS698fWLgjNL9y0aEjQ+mh3rk6wtfxc+fNtFK/Wt9Z3hjSrk+3j/8TD4ZUanCRn0QHeXD00npfN09Hiw/T1bwa7VVQ2eInbL3MXk3SqBRA6dG801XC4vPSOml5OjHOGl5oS/1ENt+3330eoFXWNdvxfpL3bLRJnla95eAuT+8dvs2UBl/F0DSGmsNQkKYSLPVUqYJKX7505tQQ9Kz0fFdeKC2DCjPt2DkjbKQHiNpWKjJW8Kg8r/PtdrznkwIOvU1FFxZ6w4pevXbI5IF2+WmTbZGnr97zKZy/dCJTIvb5aB1VKnfhEWNCMyH/9KD8Od/nHvF9USfgTxw73qaNHxDGW+3BnYL2aX7SVZCt0tw2X7byRdup1/Ouo74ttP+oPNTbXjRvvT3j3DkevHj6FHSoce1r/GS+0y8W5JanNtgjHlB//aypNndduT2ycHvov8KDsR/dtTT8btS0zMj+uXa4B/lrtlbb7R5kHzS6ODRRc4vncafn7dPLd4VgX68U1EWPSsiGeOB+5QX72a7KJtvpFzphA3mG6HeiPNV2Vomu2qLTb0DBoILkC44cE14X9+LySMmQ1k95H/ifm5/dYHrFmn7X7f45cOrAELyoMXXtI5f4b1hpUWDvUbXdPXerX3QU2FH+W9D2136l/UQ161Wyq7eA6I0jMrJ/jj3rv+mJfgGyn6+fAueYsB/4aPrNah1E21z71aFTBtqcaYPCvqy81jbTz+BE/20eNmlA+J1p/z7G06DgXseTruZ2W+IXcAquLztmnAd2ieH1cWo+6CtnTQ8Xe8v1e1EA73lznAfqynP9Frt9/k/4dtvlv/eLDh1lWz3wr6lrDftih+eh3vKy2rehfvNaZ6Vd+4WaXBKVfGodPuLHiGM9TcprlRhqf9X6KL0qedP+rldPSmtHZ7gQ/JTv33rTSb1fhOn3ot/x1BHFdpIfF3VM1Lr3en5qmdp+KSmR378qZUfyLfKGF6X1JD8unuu/s7krdoVxw+/lfxABH/AWC8cSP5Dp7QTpycnhHZihKQn/tSkIUMmI2l/L8ANUQ5OCtsjRR6/Qao++Iu3WFzeHW4JXXXyg7fLgsdVPFmqRXwdIHeAUVIbzmh9c9X5bHWx1paw2wI7wIFEnEI2rWyQqSVQJmK7UdXtDy29s9uVoBv6/jxY5COqAH09nkrCQyHtLdctR7cT1zU23DD+Baf7qr356g0AYX6M7BQFqo02NLiutWoaE14D5iVe3hpU2ja7JdItIB+lqBbFaZm/kRKHbQ5qXlqV2z4qyow0HR5cT+HcF1Lptq9vMaqdMpT4Kouevr/BpzU9s08Kt6cir2SITK12fPH68nzxT7WoPThQgql9Kkq9Tn4zwxo6QOE+PGnQ+xYODD/pJQ+ma7id+3UYe7yemWFMXarRZJ6Ho+exVSVSAoHzSy/Y1QO94UJak+z6gvNAJbG8mOZ0UDxjVN5RWqFFjvWc0NkNNqQAivCJPeRGdTo3y9s2LNHCtj0oqUz0o0olV7Sx+0gM7BfsJuiBQEybeX6+JU9t4X/d9ZLlKeXy5ag9RQbnyvciDgQTPB53EBxZk2k98f/zDZw8PQY1HJB4AFYQgV+3fqc3EoZ5e7WOZqSmRbRndpxQa6E0jw4r6mNp17A77lX98eKfnWRjHlz12YE641Xfw5AFh++mtNRLe5ezTdPg4Cg70dgs10Bz2C993ij29Yb+I57NXAKdb6mqnT20zdnugo20smka3DMP20zaL9I7wWfUowPX+CjZUgq6SJ9261C1/3QpWO4l6W4qC8EjaesKs1IaefheanbaR3gGt7f/K1jX/neaHW9NqnPx4lcrHeVU64ujiaqj/Bm/81KF27ScOsVTfZ7T+SovyQ40vi9Ks35aOEwrsNMNe/+g3rt+k3gKk6VTy3Nf3yWTtC1qoJnTKT+1/VR7Yxkr9tM/r1qway47th3v5NvQkhN4K/PQ3lsexfFXj4umaViNGlxPGi83M/6grDPF/9HvIz3plm4Zx/R89KqB1Da/mi8vRTg/sPuAXGdoX1/tFhtpmjPD88U5dcOnWdtgfo8v/X7TPLwTAGxFKX/yv/tUJVgcW3fbQLabR/XMt2U/sCs5K8rOssaXTnlxRFko1BhVlR45mfjDWQbrAD2ZSV9lkf3hkte3wq9vVpbXeJyEcsDRtrx98tRwdtBXYqeFVPSOkRpN1FazXn4V5+kWuSi10K/W4Hzxq67fVhFdKyUA/yetAruXqTQ25KjHQ/PykpRUJJzF99/81K12x//C2ReF24xXHTwqv6+rsipRe/eCOl+22Zzda38LMcFTWgXl3Xavd6EHUQwu2hvVUcxKap14ptr6s3m5+YIXNXVUWZq4SlzW+jjpxjfCTpQIJPRuoV58tiZYeqGHapRv22DdvmGtVPu8BSr+nbS8/4P/x4VW2paIxPHcXEu3TPLhoh0354j32jdsW2/NryiOrpHXU9vIvug101HcfsXvn61Z0b3hta5UHJL+6d5k98tJ2y/NgTLePlKdqNPuXD64Mb0fQc0XVHqx/74Ozwsld89MJtLnVT5I+fyUt5KF/dKLWM3dX/vUlm+tp6OsBkU6omk7rffMDK8M7ifXuVK2HptO21bOU13keqgRP707V/qM0Kw/vn7vZfv6PJZbg4xbne777fqDnrq48fYp98+xp4Zm375wzIzSErVIO3ZbW7dVQunzwCBWB+NE/0V5eWxFuM67fXR8aXFaedfj6PfzcBrv1ucgzWydMK7Een4dKs/TGkqG+z17nAcdQ36/HDswL+VLi214XMCd5PulZTT2HOKzQ921dSHjaFDwnef7s8v1PFw7hpXa6CPL0F/m21HopwLzXA0c9RvDNs6ZbvvfXK81E7/HVvHI9aNDJe40H9NUNbeHiZaUHql+85kWrq28Lt3i1H2lb6jlQzVMB89Hfe8SufXxt2D+1LP/ffnPPMrvlqXUhANLbKVTSpGH6LYcNqHG9W9tKjRf/zfdxvQlG82/339VaDyx0O1oXIsrPoqy0cPt86dYa6/F1VhnT00t32vUPrQz7pabr8PH07ls903vmgUPDs2pq4DoE/Ap8u7ojpc1+wRNZC+fp0uZXKe/V/rvR7WQ1pD1lcH4IxFWSeKNvl1ue3aCxQ4Cj5xO1P5ZoG/g4KvNXsKdSvgb//Sgg2l3TbF+5Yb4t3bgn7EMZHugpYzStLoxG+n6q32KaH3fUyLWe5dQFjcSyKJTWefoU/KoEs8fTr/7Kx7C/ahzfd352xxK70/enfD/WZOlY6PmnZwBD6X90Zvqb4PPS/v2sHxt+eOvCULqa7WnT8cOz1J5YtN2u83XdWRV5NZ4SojzQPqFj0Z1+0RceNdCCfV56/a9KDv/65Dr7ix9Ps3098hUYa/j/IAI+4M3y446e69HDzyoZUUmOtPiJWs+XqZTm5AOG2lGzhobW+vX6pEde2mZXP7rGTvf+Fx491oaX5NklR46zwX5iyfH5XOVX8QrCfnT3Uj+Z9Fh/P/ied+jIcNWu11nFljXWT+h6bu/LN79kn/WTnh4Q1zs5ddtHJX8aTwfrXp14U5Js3vrK8HJ+Pc936iEjw6vLPnr0uDAvHeyHeZChV5zpr0qCUvxEpLcS5Gam2X4TBoT3ya7dVRtKTnSyy/P+U4YX2tRRxfaND8yw0X4y06u/dAAe4t2jBxeEQFW3WfXMWoGnRetY5Hky3IcrfSrteN4DHj1U/rHjJtiUcf3D+3p1ta7nzAZ6MJHrAWD/vlk2YGC+nevpDs8++YE+duD+0jnTwy3LH96z9JUX+DuVmjb5fFpaI89e6ZkmvX1AbZkVZqeHUhEFnJLhw/S+XaVJ+TJ9TLF99fSp4dmhH50/KwSHOnGrIojeQPILP/mq4slFR44Nr0/TSTzdT5qjPDjR69/0TGdJ3+xQIqp36qo08GjfLp8/eXLIU42j0r1iD55HDsi1ND9BD/OgbfTAnHAyXK523Hw9xnp6tX0038EebOm5tiGqcOHr8PHjJ9hBY/tpTcMzjl+4dq59+k8v2Gf+/IJ94upnbemW6rDeKnXTiVzPSX3bt9OYoYVhu/3ysjkhqNZzjVqWSk4uPHKMjfNtcKyvmyo07KptteH9+4QSMb0STsGAStl0K1KvOvuUL+sK3/dUivy5kyaGoODXD6yyy44Zb0fMGmIThheEN5coCPjarYtDIPtp5YGv80VHjA5vY9EbYfTMmiojqaRWv6lfXHyALd1eHd5bq316gi/vct8/dCvxJ/cuD8+0KW+Hep6VeH58wPeLcw8eGQkgfAZajkpCVRknIsHSfP/TdArSRg0pCPvnF06dEtKgUlHlu/IrRFv+0W1tlSjpVYUqRRruaVZw1i8/IwSmeqziihMn2YTRfcMr5u5esM2e8QBT+5iWPcL37cHerdIxPZc72rfhBYePsbt8X/rcb58N89AbNT5+4kT73ScPsUt9/fSmm/7+G9Er0cLvyNdvcHFWyKPZkwaGVxqqYoaeJwz7kS9Hy5jo21RBkN72omfnVKJ/qW/Lib5/aB9V6dj371xqBb7+CmB10TfK93OVpn72lEmR1wr6PqDnd29+dpN9xI8RutV/hadNgZ2eYw1Bt+en0qILVB0D8j3fdCtVgdV4z1PtI/pdFXre6bnPLB9vpC9n/LBC+6xv92+fO8O+6BcjeiRCzxrqHcsqrR3h+9hgvxjQHQAduwb7Nv2Y70PHTS0Jxw89TjLCpxnqv5f+nv86zg728bSdFV8u3lwdnj9UYKtnjtN9XiWeTh1/Rvl20Lp+3S+E9PsNE/wP4tVqwJvhxw1duatmmWq1lvpVs2oCblXQ4SfwNdtrbNHWqlBzTM9iKYAJz6n5NPM9ONM7SvW+VT20rNqaL2+uCo246tasAh69D1NBy1WXHBTmoWVN8oO7ap2p5q66K+tbwjLbPG7RwUwndp3gdWtSz1bp2bb5Pt9wiPMDt66ed9e3hneFjvOg696FO2yDT5Pk452y39AQaOikqgoPenWang9UKaMqLajEUicNPQ+l20t6yF4VFPT6KNVsVYmKTuxKg06MumWkdwYrkNDBf0tlUyjV0EFYwxZs3BNuIalm6P0vbQ81MbWeKkX7gS9nY1mdnXnA8PDifj3vp6BKQc9Tnld6zVcozvB10jNNOtHdPX9rKBEMxYwxvuKqaHHIuH7hZKYTqZa9amedJfv0+tvc0m4He0Cr0s4V22rCOumVZqqZnOrrVNfcaVc/ssr28+UrD5S3qtChWsmzPR+/esbUsBzdgi72AEG1Ri87aly45adavir10mvxlIdLPX91wlQ+lHkwpTzOTEuyhZ4X/TwA1LqocoFKVWO3r172fUjz1i1CVULQCfIAD0h1q1bvDFbpT8gLT+vej+fBYZ6XWkcFAAqEVOlD89AJXBUB9Lyd8kTP7mmabj9pZ/q2OWf28FD78hu3LQmldXpzhAJDVRDYU98Wgl3llWrXbtnTZFk+zz7pqaG2eafvO1fdt9xq2zvtUM9TBQV6vnSLB4SbPR3PrisPrx7bb1RRSNe89RV7a0+rRHrZ1mpbsH5PqKiyeXdDeBBf76k9ftrgEGh+6x+Lw6sKz54zwrb5/qRnPTUvnfgfX1EanuNL8jxTbVJtK5X87K5tsYqqZpvovzNdgKnygdKuCjDaRvWtHWHfW+EBpkqYVGNe+aGLKTVy3tjaFdZX+622jfbzhxfvCDVo9VvVLWNVXNDziApYVKFDlQm0G+p3oH1XJduqga4gVbdyl3j+67a9fiu6takSRk1w94Kt4fa4nttTLVjt15GApirkiV5F96O7l0VevefBjbaLLl76+z6uEjxdFG716W57YZO1dHR5vg0Kt5RVO3a1p+k4D8L161BlLB13JnnApXXS/LUP6Zb+I0t2WqKvo54F1PbX8partDUhMVSC0H6p1wb2+sHpHL/40gWY9int46r4pEdW5oztH2rVLvH56tinylu6Nb9yux9LPJh7zPcJBZkT/Bi2cFNVyHcF22rdwGcVto3yfKGnebIHaxpHv0VdGOjYqHnrkQgFsvrtaD9X6bHurCiPFHj2y80M20G/K+3rutvw0OKd4e+rjhH/5fZdlVd9jX7RH5plAd4KfpDU7ZjAAz3dGttLBxcN1y9N9ww1PMZPjmG4fo2axg9ogZ/YAj9Q65biFSdMCLX3NvuBOZzYfZpj/SCb6eOrQoH5QS/013Q6O8SOALFuPasUo3Qord0a5t2+jDCt+AkiHG01wE9ckX5KS9w8Y+lXqWF8f/3VfGL54AfwsKxerZ/310cnNdF6qjssyvvH0hdLv8TyQ/1i02lcDdYrr2J5Jcpf5aPSrHH2pXn6CTRMHBselqNlR6fR9GGd1Du6HK2PRtfydStKy4mlxYMtP7vaWD9hHjlzsN3kgUmrBx9hAg8Iv3TWdPv7MxuszE++kflE5xl7vkjLi44btsW+aVO3pgvjuX2HxcRvv33Fr5PyK+Snb2P9Vf6qW9szPi81TWx/VT4rjboFLLF10LRKh9K9dz+JjpPk3zWdlhv2JReWEU1jbP4SS1MYV/18HM1P3RpHeax10/B999e9+4V3q38sXfpImCZuniEvfaSQH5qXJhL/q7SFNHl/pUfLkPh9T/ONpVv7dkhnbH7q5/OITaeLjtj+FbZvdDrNW2nQuJpe+2Ts9xFWIDrfkEear/fXuLE0xPI/bBen40cszVpe/G9X04V8VT8X+81omti8/f8gPu0x8Xmudde0sk8eqnLFC2srbIXeba30+fD9Jg+wiSX5dtNDKyNpieW1/mpZup2vfULfY8cX5an+xtZBk6hT6Q77Y2R5kemj+aE0aXwNC9O7+O2ltMami4k/Fr5PxK+evOpr9Iv+EPAB73F61mtwQaZtU83U2MnMD2K6wteD0Hv8avZffvF4Z/h20DNBSf5XJbx7T4p+EtKtQz0PqOe9Xn0EBt4fdNgZVpQduaMR2/c9osjwIE2/i7Lq5kiAhrcVAR/wfqKr2H0PnLpy1a+XA+q76/W2g7aZjsRsHryfqRQtVnobo9+Dfhccm94R/78BXzQkB/Ce9loHTv3KOaC++15vO6gfmwfvd/sGe6JeHJveY8z+H2LtP2JJagnA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03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607</Words>
  <Application>Microsoft Office PowerPoint</Application>
  <PresentationFormat>Экран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КАРТА МИР</vt:lpstr>
      <vt:lpstr>Слайд 11</vt:lpstr>
    </vt:vector>
  </TitlesOfParts>
  <Company>ПФР по Кемеровской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2902</dc:creator>
  <cp:lastModifiedBy>Кислициа-ПК</cp:lastModifiedBy>
  <cp:revision>93</cp:revision>
  <cp:lastPrinted>2019-04-15T04:13:42Z</cp:lastPrinted>
  <dcterms:created xsi:type="dcterms:W3CDTF">2016-03-31T06:19:19Z</dcterms:created>
  <dcterms:modified xsi:type="dcterms:W3CDTF">2020-03-23T06:14:54Z</dcterms:modified>
</cp:coreProperties>
</file>