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56" r:id="rId2"/>
    <p:sldMasterId id="2147483768" r:id="rId3"/>
    <p:sldMasterId id="2147483792" r:id="rId4"/>
  </p:sldMasterIdLst>
  <p:notesMasterIdLst>
    <p:notesMasterId r:id="rId15"/>
  </p:notesMasterIdLst>
  <p:sldIdLst>
    <p:sldId id="256" r:id="rId5"/>
    <p:sldId id="300" r:id="rId6"/>
    <p:sldId id="288" r:id="rId7"/>
    <p:sldId id="289" r:id="rId8"/>
    <p:sldId id="290" r:id="rId9"/>
    <p:sldId id="291" r:id="rId10"/>
    <p:sldId id="293" r:id="rId11"/>
    <p:sldId id="286" r:id="rId12"/>
    <p:sldId id="296" r:id="rId13"/>
    <p:sldId id="285" r:id="rId14"/>
  </p:sldIdLst>
  <p:sldSz cx="9144000" cy="6858000" type="screen4x3"/>
  <p:notesSz cx="6648450" cy="9774238"/>
  <p:defaultTextStyle>
    <a:defPPr>
      <a:defRPr lang="ru-RU"/>
    </a:defPPr>
    <a:lvl1pPr marL="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4D1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063" autoAdjust="0"/>
  </p:normalViewPr>
  <p:slideViewPr>
    <p:cSldViewPr>
      <p:cViewPr>
        <p:scale>
          <a:sx n="77" d="100"/>
          <a:sy n="77" d="100"/>
        </p:scale>
        <p:origin x="-3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ABA1B1-D4F8-4D76-9570-63BB0A702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5768CD9-341E-4F18-B6A9-D8D8F6E5FB0E}">
      <dgm:prSet custT="1"/>
      <dgm:spPr/>
      <dgm:t>
        <a:bodyPr/>
        <a:lstStyle/>
        <a:p>
          <a:pPr algn="just" rtl="0"/>
          <a:r>
            <a:rPr lang="ru-RU" sz="1400" b="0" dirty="0" smtClean="0">
              <a:latin typeface="Gungsuh" pitchFamily="18" charset="-127"/>
              <a:ea typeface="Gungsuh" pitchFamily="18" charset="-127"/>
            </a:rPr>
            <a:t>Удобный и быстрый доступ работников к информации о трудовой деятельности.</a:t>
          </a:r>
          <a:endParaRPr lang="ru-RU" sz="1400" b="0" dirty="0">
            <a:latin typeface="Gungsuh" pitchFamily="18" charset="-127"/>
            <a:ea typeface="Gungsuh" pitchFamily="18" charset="-127"/>
          </a:endParaRPr>
        </a:p>
      </dgm:t>
    </dgm:pt>
    <dgm:pt modelId="{566D0F0D-487A-4313-93DE-0A5636139B5A}" type="parTrans" cxnId="{05FD81E1-0C36-40E6-98A2-2D45BAFD673D}">
      <dgm:prSet/>
      <dgm:spPr/>
      <dgm:t>
        <a:bodyPr/>
        <a:lstStyle/>
        <a:p>
          <a:endParaRPr lang="ru-RU"/>
        </a:p>
      </dgm:t>
    </dgm:pt>
    <dgm:pt modelId="{0B660EE8-C05C-4848-A784-B71F6F07038A}" type="sibTrans" cxnId="{05FD81E1-0C36-40E6-98A2-2D45BAFD673D}">
      <dgm:prSet/>
      <dgm:spPr/>
      <dgm:t>
        <a:bodyPr/>
        <a:lstStyle/>
        <a:p>
          <a:endParaRPr lang="ru-RU"/>
        </a:p>
      </dgm:t>
    </dgm:pt>
    <dgm:pt modelId="{1786403D-4A6F-4F85-8174-AE4D19324508}">
      <dgm:prSet custT="1"/>
      <dgm:spPr/>
      <dgm:t>
        <a:bodyPr/>
        <a:lstStyle/>
        <a:p>
          <a:pPr algn="just" rtl="0"/>
          <a:r>
            <a:rPr lang="ru-RU" sz="1400" b="0" dirty="0" smtClean="0">
              <a:latin typeface="Gungsuh" pitchFamily="18" charset="-127"/>
              <a:ea typeface="Gungsuh" pitchFamily="18" charset="-127"/>
            </a:rPr>
            <a:t>Минимизация ошибочных, неточных и недостоверных сведений о трудовой деятельности.</a:t>
          </a:r>
          <a:endParaRPr lang="ru-RU" sz="1400" b="0" dirty="0">
            <a:latin typeface="Gungsuh" pitchFamily="18" charset="-127"/>
            <a:ea typeface="Gungsuh" pitchFamily="18" charset="-127"/>
          </a:endParaRPr>
        </a:p>
      </dgm:t>
    </dgm:pt>
    <dgm:pt modelId="{5F6C9C74-73EF-44BD-BF2D-984E812FD95A}" type="parTrans" cxnId="{1DE3450D-5475-40D4-8A12-EFBF7F6C5FC9}">
      <dgm:prSet/>
      <dgm:spPr/>
      <dgm:t>
        <a:bodyPr/>
        <a:lstStyle/>
        <a:p>
          <a:endParaRPr lang="ru-RU"/>
        </a:p>
      </dgm:t>
    </dgm:pt>
    <dgm:pt modelId="{CFC0E4B6-CDA2-44DF-9A1F-BA6DD77D41FA}" type="sibTrans" cxnId="{1DE3450D-5475-40D4-8A12-EFBF7F6C5FC9}">
      <dgm:prSet/>
      <dgm:spPr/>
      <dgm:t>
        <a:bodyPr/>
        <a:lstStyle/>
        <a:p>
          <a:endParaRPr lang="ru-RU"/>
        </a:p>
      </dgm:t>
    </dgm:pt>
    <dgm:pt modelId="{ADA56FAA-F7D3-445F-84D1-DD0883C38B97}">
      <dgm:prSet custT="1"/>
      <dgm:spPr/>
      <dgm:t>
        <a:bodyPr/>
        <a:lstStyle/>
        <a:p>
          <a:pPr algn="just" rtl="0"/>
          <a:r>
            <a:rPr lang="ru-RU" sz="1400" b="0" dirty="0" smtClean="0">
              <a:latin typeface="Gungsuh" pitchFamily="18" charset="-127"/>
              <a:ea typeface="Gungsuh" pitchFamily="18" charset="-127"/>
            </a:rPr>
            <a:t>Дополнительные возможности дистанционного трудоустройства.</a:t>
          </a:r>
          <a:endParaRPr lang="ru-RU" sz="1400" b="0" dirty="0">
            <a:latin typeface="Gungsuh" pitchFamily="18" charset="-127"/>
            <a:ea typeface="Gungsuh" pitchFamily="18" charset="-127"/>
          </a:endParaRPr>
        </a:p>
      </dgm:t>
    </dgm:pt>
    <dgm:pt modelId="{8F105E0D-C96F-4C09-B7D7-2A4CEFD4CDCF}" type="parTrans" cxnId="{E4035130-D4B0-4F66-8135-035EDE9839FA}">
      <dgm:prSet/>
      <dgm:spPr/>
      <dgm:t>
        <a:bodyPr/>
        <a:lstStyle/>
        <a:p>
          <a:endParaRPr lang="ru-RU"/>
        </a:p>
      </dgm:t>
    </dgm:pt>
    <dgm:pt modelId="{A9EC41C9-610F-47BE-9807-A8230214507E}" type="sibTrans" cxnId="{E4035130-D4B0-4F66-8135-035EDE9839FA}">
      <dgm:prSet/>
      <dgm:spPr/>
      <dgm:t>
        <a:bodyPr/>
        <a:lstStyle/>
        <a:p>
          <a:endParaRPr lang="ru-RU"/>
        </a:p>
      </dgm:t>
    </dgm:pt>
    <dgm:pt modelId="{A659F91D-045F-4E39-8D3E-12D9D1B610C7}">
      <dgm:prSet custT="1"/>
      <dgm:spPr/>
      <dgm:t>
        <a:bodyPr/>
        <a:lstStyle/>
        <a:p>
          <a:pPr algn="just" rtl="0"/>
          <a:r>
            <a:rPr lang="ru-RU" sz="1400" b="0" dirty="0" smtClean="0">
              <a:latin typeface="Gungsuh" pitchFamily="18" charset="-127"/>
              <a:ea typeface="Gungsuh" pitchFamily="18" charset="-127"/>
            </a:rPr>
            <a:t>Снижение издержек работодателей на приобретение, ведение и хранение бумажных трудовых книжек.</a:t>
          </a:r>
          <a:endParaRPr lang="ru-RU" sz="1400" b="0" dirty="0">
            <a:latin typeface="Gungsuh" pitchFamily="18" charset="-127"/>
            <a:ea typeface="Gungsuh" pitchFamily="18" charset="-127"/>
          </a:endParaRPr>
        </a:p>
      </dgm:t>
    </dgm:pt>
    <dgm:pt modelId="{6F902087-E713-4609-9241-6A105AFFEB1C}" type="parTrans" cxnId="{ADD21A7E-7307-4270-AB00-9E9A7B939483}">
      <dgm:prSet/>
      <dgm:spPr/>
      <dgm:t>
        <a:bodyPr/>
        <a:lstStyle/>
        <a:p>
          <a:endParaRPr lang="ru-RU"/>
        </a:p>
      </dgm:t>
    </dgm:pt>
    <dgm:pt modelId="{E398AB3B-74E5-402D-8E5A-FA2940930DBF}" type="sibTrans" cxnId="{ADD21A7E-7307-4270-AB00-9E9A7B939483}">
      <dgm:prSet/>
      <dgm:spPr/>
      <dgm:t>
        <a:bodyPr/>
        <a:lstStyle/>
        <a:p>
          <a:endParaRPr lang="ru-RU"/>
        </a:p>
      </dgm:t>
    </dgm:pt>
    <dgm:pt modelId="{8F254242-8C5F-437B-94F7-552F5DDCBEEE}">
      <dgm:prSet custT="1"/>
      <dgm:spPr/>
      <dgm:t>
        <a:bodyPr/>
        <a:lstStyle/>
        <a:p>
          <a:pPr algn="just" rtl="0"/>
          <a:r>
            <a:rPr lang="ru-RU" sz="1400" b="0" dirty="0" smtClean="0">
              <a:latin typeface="Gungsuh" pitchFamily="18" charset="-127"/>
              <a:ea typeface="Gungsuh" pitchFamily="18" charset="-127"/>
            </a:rPr>
            <a:t>Дистанционное оформление пенсий по данным лицевого счета без дополнительного документального подтверждения.</a:t>
          </a:r>
          <a:endParaRPr lang="ru-RU" sz="1400" b="0" dirty="0">
            <a:latin typeface="Gungsuh" pitchFamily="18" charset="-127"/>
            <a:ea typeface="Gungsuh" pitchFamily="18" charset="-127"/>
          </a:endParaRPr>
        </a:p>
      </dgm:t>
    </dgm:pt>
    <dgm:pt modelId="{9CDBA60B-3193-48A5-A334-7CFC97A39827}" type="parTrans" cxnId="{81A78A0E-F95F-4FE9-AE0D-B1E6B508B276}">
      <dgm:prSet/>
      <dgm:spPr/>
      <dgm:t>
        <a:bodyPr/>
        <a:lstStyle/>
        <a:p>
          <a:endParaRPr lang="ru-RU"/>
        </a:p>
      </dgm:t>
    </dgm:pt>
    <dgm:pt modelId="{F7C9AD0B-8217-4D1B-8490-791C8206A0E0}" type="sibTrans" cxnId="{81A78A0E-F95F-4FE9-AE0D-B1E6B508B276}">
      <dgm:prSet/>
      <dgm:spPr/>
      <dgm:t>
        <a:bodyPr/>
        <a:lstStyle/>
        <a:p>
          <a:endParaRPr lang="ru-RU"/>
        </a:p>
      </dgm:t>
    </dgm:pt>
    <dgm:pt modelId="{1E4769DC-9AE9-4AE5-9690-163CE628AC09}">
      <dgm:prSet custT="1"/>
      <dgm:spPr/>
      <dgm:t>
        <a:bodyPr/>
        <a:lstStyle/>
        <a:p>
          <a:pPr algn="just" rtl="0"/>
          <a:r>
            <a:rPr lang="ru-RU" sz="1400" b="0" dirty="0" smtClean="0">
              <a:latin typeface="Gungsuh" pitchFamily="18" charset="-127"/>
              <a:ea typeface="Gungsuh" pitchFamily="18" charset="-127"/>
            </a:rPr>
            <a:t>Использование данных электронной трудовой книжки для получения государственных услуг.</a:t>
          </a:r>
          <a:endParaRPr lang="ru-RU" sz="1400" b="0" dirty="0">
            <a:latin typeface="Gungsuh" pitchFamily="18" charset="-127"/>
            <a:ea typeface="Gungsuh" pitchFamily="18" charset="-127"/>
          </a:endParaRPr>
        </a:p>
      </dgm:t>
    </dgm:pt>
    <dgm:pt modelId="{A8F7A3CC-85BF-4BA6-A5EE-6342464BFD41}" type="parTrans" cxnId="{60CC4E9B-8ECC-4A02-81BD-B4380C8151CA}">
      <dgm:prSet/>
      <dgm:spPr/>
      <dgm:t>
        <a:bodyPr/>
        <a:lstStyle/>
        <a:p>
          <a:endParaRPr lang="ru-RU"/>
        </a:p>
      </dgm:t>
    </dgm:pt>
    <dgm:pt modelId="{93086E42-500B-46E0-B65B-1B96FFF6C563}" type="sibTrans" cxnId="{60CC4E9B-8ECC-4A02-81BD-B4380C8151CA}">
      <dgm:prSet/>
      <dgm:spPr/>
      <dgm:t>
        <a:bodyPr/>
        <a:lstStyle/>
        <a:p>
          <a:endParaRPr lang="ru-RU"/>
        </a:p>
      </dgm:t>
    </dgm:pt>
    <dgm:pt modelId="{06F6D077-F9E1-40F9-B5AC-A66B83DFCBE2}">
      <dgm:prSet custT="1"/>
      <dgm:spPr/>
      <dgm:t>
        <a:bodyPr/>
        <a:lstStyle/>
        <a:p>
          <a:pPr algn="just" rtl="0"/>
          <a:r>
            <a:rPr lang="ru-RU" sz="1400" b="0" dirty="0" smtClean="0">
              <a:latin typeface="Gungsuh" pitchFamily="18" charset="-127"/>
              <a:ea typeface="Gungsuh" pitchFamily="18" charset="-127"/>
            </a:rPr>
            <a:t>Новые возможности аналитической обработки данных о трудовой деятельности для работодателей и госорганов.</a:t>
          </a:r>
          <a:endParaRPr lang="ru-RU" sz="1400" b="0" dirty="0">
            <a:latin typeface="Gungsuh" pitchFamily="18" charset="-127"/>
            <a:ea typeface="Gungsuh" pitchFamily="18" charset="-127"/>
          </a:endParaRPr>
        </a:p>
      </dgm:t>
    </dgm:pt>
    <dgm:pt modelId="{3C75E35F-2896-4D42-BCFD-6DF5DDD11A81}" type="parTrans" cxnId="{B517078B-2D3F-49E1-BD2C-2EC9D7A1A758}">
      <dgm:prSet/>
      <dgm:spPr/>
      <dgm:t>
        <a:bodyPr/>
        <a:lstStyle/>
        <a:p>
          <a:endParaRPr lang="ru-RU"/>
        </a:p>
      </dgm:t>
    </dgm:pt>
    <dgm:pt modelId="{CE52A45D-8EE4-487E-B156-E186B31D54D6}" type="sibTrans" cxnId="{B517078B-2D3F-49E1-BD2C-2EC9D7A1A758}">
      <dgm:prSet/>
      <dgm:spPr/>
      <dgm:t>
        <a:bodyPr/>
        <a:lstStyle/>
        <a:p>
          <a:endParaRPr lang="ru-RU"/>
        </a:p>
      </dgm:t>
    </dgm:pt>
    <dgm:pt modelId="{3E525233-994D-47E8-A828-2A2573E54C69}">
      <dgm:prSet custT="1"/>
      <dgm:spPr/>
      <dgm:t>
        <a:bodyPr/>
        <a:lstStyle/>
        <a:p>
          <a:pPr algn="just" rtl="0"/>
          <a:r>
            <a:rPr lang="ru-RU" sz="1400" b="0" dirty="0" smtClean="0">
              <a:latin typeface="Gungsuh" pitchFamily="18" charset="-127"/>
              <a:ea typeface="Gungsuh" pitchFamily="18" charset="-127"/>
            </a:rPr>
            <a:t>Высокий уровень безопасности </a:t>
          </a:r>
          <a:r>
            <a:rPr lang="ru-RU" sz="1100" b="0" dirty="0" smtClean="0">
              <a:latin typeface="Gungsuh" pitchFamily="18" charset="-127"/>
              <a:ea typeface="Gungsuh" pitchFamily="18" charset="-127"/>
            </a:rPr>
            <a:t>и </a:t>
          </a:r>
          <a:r>
            <a:rPr lang="ru-RU" sz="1400" b="0" dirty="0" smtClean="0">
              <a:latin typeface="Gungsuh" pitchFamily="18" charset="-127"/>
              <a:ea typeface="Gungsuh" pitchFamily="18" charset="-127"/>
            </a:rPr>
            <a:t>сохранности данных.</a:t>
          </a:r>
          <a:endParaRPr lang="ru-RU" sz="1400" b="0" dirty="0">
            <a:latin typeface="Gungsuh" pitchFamily="18" charset="-127"/>
            <a:ea typeface="Gungsuh" pitchFamily="18" charset="-127"/>
          </a:endParaRPr>
        </a:p>
      </dgm:t>
    </dgm:pt>
    <dgm:pt modelId="{43487606-E89E-4786-9921-BB15F1E06C6B}" type="parTrans" cxnId="{66E950BB-D651-4A71-943B-A3F788AF5213}">
      <dgm:prSet/>
      <dgm:spPr/>
      <dgm:t>
        <a:bodyPr/>
        <a:lstStyle/>
        <a:p>
          <a:endParaRPr lang="ru-RU"/>
        </a:p>
      </dgm:t>
    </dgm:pt>
    <dgm:pt modelId="{0FDE31C5-A3F4-477A-87F4-48EEFD42EA04}" type="sibTrans" cxnId="{66E950BB-D651-4A71-943B-A3F788AF5213}">
      <dgm:prSet/>
      <dgm:spPr/>
      <dgm:t>
        <a:bodyPr/>
        <a:lstStyle/>
        <a:p>
          <a:endParaRPr lang="ru-RU"/>
        </a:p>
      </dgm:t>
    </dgm:pt>
    <dgm:pt modelId="{EA00C1CF-D826-40E5-ABC6-05B65D2C67B5}" type="pres">
      <dgm:prSet presAssocID="{14ABA1B1-D4F8-4D76-9570-63BB0A702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F0BC26-EA41-457B-B26D-411AD79C339D}" type="pres">
      <dgm:prSet presAssocID="{C5768CD9-341E-4F18-B6A9-D8D8F6E5FB0E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00ADD-CDB5-46B5-97A8-10F1A12C461D}" type="pres">
      <dgm:prSet presAssocID="{0B660EE8-C05C-4848-A784-B71F6F07038A}" presName="spacer" presStyleCnt="0"/>
      <dgm:spPr/>
    </dgm:pt>
    <dgm:pt modelId="{C3F161D3-2FF3-4929-9082-98AB56E41014}" type="pres">
      <dgm:prSet presAssocID="{1786403D-4A6F-4F85-8174-AE4D19324508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A0634-05C1-4832-BA4D-82D152B3AAC7}" type="pres">
      <dgm:prSet presAssocID="{CFC0E4B6-CDA2-44DF-9A1F-BA6DD77D41FA}" presName="spacer" presStyleCnt="0"/>
      <dgm:spPr/>
    </dgm:pt>
    <dgm:pt modelId="{41C567AE-5A58-4CDF-AACA-E8CA4D23688A}" type="pres">
      <dgm:prSet presAssocID="{ADA56FAA-F7D3-445F-84D1-DD0883C38B97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093E6-50F5-4335-8665-525D91BC451D}" type="pres">
      <dgm:prSet presAssocID="{A9EC41C9-610F-47BE-9807-A8230214507E}" presName="spacer" presStyleCnt="0"/>
      <dgm:spPr/>
    </dgm:pt>
    <dgm:pt modelId="{87126EDC-C491-4198-A397-20E6C237CA27}" type="pres">
      <dgm:prSet presAssocID="{A659F91D-045F-4E39-8D3E-12D9D1B610C7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92C7C-D19B-4DCF-8F79-C213561BCBCC}" type="pres">
      <dgm:prSet presAssocID="{E398AB3B-74E5-402D-8E5A-FA2940930DBF}" presName="spacer" presStyleCnt="0"/>
      <dgm:spPr/>
    </dgm:pt>
    <dgm:pt modelId="{D5A8B31F-CEE1-48D3-B878-80389596D502}" type="pres">
      <dgm:prSet presAssocID="{8F254242-8C5F-437B-94F7-552F5DDCBEE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45A2D-17B5-4373-BCB6-68A794E2150A}" type="pres">
      <dgm:prSet presAssocID="{F7C9AD0B-8217-4D1B-8490-791C8206A0E0}" presName="spacer" presStyleCnt="0"/>
      <dgm:spPr/>
    </dgm:pt>
    <dgm:pt modelId="{7993682B-DB96-4065-BDB3-0C38140623F2}" type="pres">
      <dgm:prSet presAssocID="{1E4769DC-9AE9-4AE5-9690-163CE628AC09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33BC9-1830-447C-A89A-453517542116}" type="pres">
      <dgm:prSet presAssocID="{93086E42-500B-46E0-B65B-1B96FFF6C563}" presName="spacer" presStyleCnt="0"/>
      <dgm:spPr/>
    </dgm:pt>
    <dgm:pt modelId="{CAEBCC1E-6568-47A8-AD94-78A4DEF28EFB}" type="pres">
      <dgm:prSet presAssocID="{06F6D077-F9E1-40F9-B5AC-A66B83DFCBE2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DDE73-4F47-4138-BEE2-DEDAAD84FA1E}" type="pres">
      <dgm:prSet presAssocID="{CE52A45D-8EE4-487E-B156-E186B31D54D6}" presName="spacer" presStyleCnt="0"/>
      <dgm:spPr/>
    </dgm:pt>
    <dgm:pt modelId="{6F7ED4A7-D72A-4804-8093-24314A81CF08}" type="pres">
      <dgm:prSet presAssocID="{3E525233-994D-47E8-A828-2A2573E54C69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99D43D-8EED-4949-8D1C-A3F713F123A0}" type="presOf" srcId="{C5768CD9-341E-4F18-B6A9-D8D8F6E5FB0E}" destId="{BEF0BC26-EA41-457B-B26D-411AD79C339D}" srcOrd="0" destOrd="0" presId="urn:microsoft.com/office/officeart/2005/8/layout/vList2"/>
    <dgm:cxn modelId="{C2E16A5B-AF8C-42E8-B134-D1606D787B67}" type="presOf" srcId="{3E525233-994D-47E8-A828-2A2573E54C69}" destId="{6F7ED4A7-D72A-4804-8093-24314A81CF08}" srcOrd="0" destOrd="0" presId="urn:microsoft.com/office/officeart/2005/8/layout/vList2"/>
    <dgm:cxn modelId="{9EFE6210-65AB-40F7-A611-A71FFFEED6FB}" type="presOf" srcId="{1786403D-4A6F-4F85-8174-AE4D19324508}" destId="{C3F161D3-2FF3-4929-9082-98AB56E41014}" srcOrd="0" destOrd="0" presId="urn:microsoft.com/office/officeart/2005/8/layout/vList2"/>
    <dgm:cxn modelId="{ADD21A7E-7307-4270-AB00-9E9A7B939483}" srcId="{14ABA1B1-D4F8-4D76-9570-63BB0A7029B3}" destId="{A659F91D-045F-4E39-8D3E-12D9D1B610C7}" srcOrd="3" destOrd="0" parTransId="{6F902087-E713-4609-9241-6A105AFFEB1C}" sibTransId="{E398AB3B-74E5-402D-8E5A-FA2940930DBF}"/>
    <dgm:cxn modelId="{60CC4E9B-8ECC-4A02-81BD-B4380C8151CA}" srcId="{14ABA1B1-D4F8-4D76-9570-63BB0A7029B3}" destId="{1E4769DC-9AE9-4AE5-9690-163CE628AC09}" srcOrd="5" destOrd="0" parTransId="{A8F7A3CC-85BF-4BA6-A5EE-6342464BFD41}" sibTransId="{93086E42-500B-46E0-B65B-1B96FFF6C563}"/>
    <dgm:cxn modelId="{E4035130-D4B0-4F66-8135-035EDE9839FA}" srcId="{14ABA1B1-D4F8-4D76-9570-63BB0A7029B3}" destId="{ADA56FAA-F7D3-445F-84D1-DD0883C38B97}" srcOrd="2" destOrd="0" parTransId="{8F105E0D-C96F-4C09-B7D7-2A4CEFD4CDCF}" sibTransId="{A9EC41C9-610F-47BE-9807-A8230214507E}"/>
    <dgm:cxn modelId="{66E950BB-D651-4A71-943B-A3F788AF5213}" srcId="{14ABA1B1-D4F8-4D76-9570-63BB0A7029B3}" destId="{3E525233-994D-47E8-A828-2A2573E54C69}" srcOrd="7" destOrd="0" parTransId="{43487606-E89E-4786-9921-BB15F1E06C6B}" sibTransId="{0FDE31C5-A3F4-477A-87F4-48EEFD42EA04}"/>
    <dgm:cxn modelId="{B517078B-2D3F-49E1-BD2C-2EC9D7A1A758}" srcId="{14ABA1B1-D4F8-4D76-9570-63BB0A7029B3}" destId="{06F6D077-F9E1-40F9-B5AC-A66B83DFCBE2}" srcOrd="6" destOrd="0" parTransId="{3C75E35F-2896-4D42-BCFD-6DF5DDD11A81}" sibTransId="{CE52A45D-8EE4-487E-B156-E186B31D54D6}"/>
    <dgm:cxn modelId="{FB878472-33C6-4B47-B68E-BB9898A70DA7}" type="presOf" srcId="{1E4769DC-9AE9-4AE5-9690-163CE628AC09}" destId="{7993682B-DB96-4065-BDB3-0C38140623F2}" srcOrd="0" destOrd="0" presId="urn:microsoft.com/office/officeart/2005/8/layout/vList2"/>
    <dgm:cxn modelId="{CE37F400-4F44-4D87-B728-189040B799C7}" type="presOf" srcId="{06F6D077-F9E1-40F9-B5AC-A66B83DFCBE2}" destId="{CAEBCC1E-6568-47A8-AD94-78A4DEF28EFB}" srcOrd="0" destOrd="0" presId="urn:microsoft.com/office/officeart/2005/8/layout/vList2"/>
    <dgm:cxn modelId="{81A78A0E-F95F-4FE9-AE0D-B1E6B508B276}" srcId="{14ABA1B1-D4F8-4D76-9570-63BB0A7029B3}" destId="{8F254242-8C5F-437B-94F7-552F5DDCBEEE}" srcOrd="4" destOrd="0" parTransId="{9CDBA60B-3193-48A5-A334-7CFC97A39827}" sibTransId="{F7C9AD0B-8217-4D1B-8490-791C8206A0E0}"/>
    <dgm:cxn modelId="{CABB1011-AE4C-44EC-A1E8-A9D90F266F28}" type="presOf" srcId="{A659F91D-045F-4E39-8D3E-12D9D1B610C7}" destId="{87126EDC-C491-4198-A397-20E6C237CA27}" srcOrd="0" destOrd="0" presId="urn:microsoft.com/office/officeart/2005/8/layout/vList2"/>
    <dgm:cxn modelId="{814DC6F3-F103-4BD8-918E-5BBD820E7605}" type="presOf" srcId="{ADA56FAA-F7D3-445F-84D1-DD0883C38B97}" destId="{41C567AE-5A58-4CDF-AACA-E8CA4D23688A}" srcOrd="0" destOrd="0" presId="urn:microsoft.com/office/officeart/2005/8/layout/vList2"/>
    <dgm:cxn modelId="{A7AEE561-95A1-4928-818A-01D0CC32B335}" type="presOf" srcId="{8F254242-8C5F-437B-94F7-552F5DDCBEEE}" destId="{D5A8B31F-CEE1-48D3-B878-80389596D502}" srcOrd="0" destOrd="0" presId="urn:microsoft.com/office/officeart/2005/8/layout/vList2"/>
    <dgm:cxn modelId="{1DE3450D-5475-40D4-8A12-EFBF7F6C5FC9}" srcId="{14ABA1B1-D4F8-4D76-9570-63BB0A7029B3}" destId="{1786403D-4A6F-4F85-8174-AE4D19324508}" srcOrd="1" destOrd="0" parTransId="{5F6C9C74-73EF-44BD-BF2D-984E812FD95A}" sibTransId="{CFC0E4B6-CDA2-44DF-9A1F-BA6DD77D41FA}"/>
    <dgm:cxn modelId="{B14893FD-57E8-4327-BFAD-75F5672012D2}" type="presOf" srcId="{14ABA1B1-D4F8-4D76-9570-63BB0A7029B3}" destId="{EA00C1CF-D826-40E5-ABC6-05B65D2C67B5}" srcOrd="0" destOrd="0" presId="urn:microsoft.com/office/officeart/2005/8/layout/vList2"/>
    <dgm:cxn modelId="{05FD81E1-0C36-40E6-98A2-2D45BAFD673D}" srcId="{14ABA1B1-D4F8-4D76-9570-63BB0A7029B3}" destId="{C5768CD9-341E-4F18-B6A9-D8D8F6E5FB0E}" srcOrd="0" destOrd="0" parTransId="{566D0F0D-487A-4313-93DE-0A5636139B5A}" sibTransId="{0B660EE8-C05C-4848-A784-B71F6F07038A}"/>
    <dgm:cxn modelId="{82BA0AE9-CBDD-4E48-8A78-6F7BD3A8A318}" type="presParOf" srcId="{EA00C1CF-D826-40E5-ABC6-05B65D2C67B5}" destId="{BEF0BC26-EA41-457B-B26D-411AD79C339D}" srcOrd="0" destOrd="0" presId="urn:microsoft.com/office/officeart/2005/8/layout/vList2"/>
    <dgm:cxn modelId="{50C69E3E-DE1B-469C-A31E-E8BA4027447C}" type="presParOf" srcId="{EA00C1CF-D826-40E5-ABC6-05B65D2C67B5}" destId="{D1500ADD-CDB5-46B5-97A8-10F1A12C461D}" srcOrd="1" destOrd="0" presId="urn:microsoft.com/office/officeart/2005/8/layout/vList2"/>
    <dgm:cxn modelId="{D61A5DF4-1917-4887-AD03-541B2E938974}" type="presParOf" srcId="{EA00C1CF-D826-40E5-ABC6-05B65D2C67B5}" destId="{C3F161D3-2FF3-4929-9082-98AB56E41014}" srcOrd="2" destOrd="0" presId="urn:microsoft.com/office/officeart/2005/8/layout/vList2"/>
    <dgm:cxn modelId="{661C7D8A-2E8A-4BD7-9AF7-F9303F68ADCA}" type="presParOf" srcId="{EA00C1CF-D826-40E5-ABC6-05B65D2C67B5}" destId="{291A0634-05C1-4832-BA4D-82D152B3AAC7}" srcOrd="3" destOrd="0" presId="urn:microsoft.com/office/officeart/2005/8/layout/vList2"/>
    <dgm:cxn modelId="{523E117D-E2B1-407E-B8BF-526745019CDA}" type="presParOf" srcId="{EA00C1CF-D826-40E5-ABC6-05B65D2C67B5}" destId="{41C567AE-5A58-4CDF-AACA-E8CA4D23688A}" srcOrd="4" destOrd="0" presId="urn:microsoft.com/office/officeart/2005/8/layout/vList2"/>
    <dgm:cxn modelId="{D4F82E13-E8C6-4AFC-BFB2-FF2FC1B354DE}" type="presParOf" srcId="{EA00C1CF-D826-40E5-ABC6-05B65D2C67B5}" destId="{BCE093E6-50F5-4335-8665-525D91BC451D}" srcOrd="5" destOrd="0" presId="urn:microsoft.com/office/officeart/2005/8/layout/vList2"/>
    <dgm:cxn modelId="{47F63AB4-F998-4818-83C0-012C93B63FA8}" type="presParOf" srcId="{EA00C1CF-D826-40E5-ABC6-05B65D2C67B5}" destId="{87126EDC-C491-4198-A397-20E6C237CA27}" srcOrd="6" destOrd="0" presId="urn:microsoft.com/office/officeart/2005/8/layout/vList2"/>
    <dgm:cxn modelId="{6A026B93-320C-4346-964A-CA7444760D36}" type="presParOf" srcId="{EA00C1CF-D826-40E5-ABC6-05B65D2C67B5}" destId="{72592C7C-D19B-4DCF-8F79-C213561BCBCC}" srcOrd="7" destOrd="0" presId="urn:microsoft.com/office/officeart/2005/8/layout/vList2"/>
    <dgm:cxn modelId="{2CD9D9D9-8508-4116-9213-BB80C1130D5B}" type="presParOf" srcId="{EA00C1CF-D826-40E5-ABC6-05B65D2C67B5}" destId="{D5A8B31F-CEE1-48D3-B878-80389596D502}" srcOrd="8" destOrd="0" presId="urn:microsoft.com/office/officeart/2005/8/layout/vList2"/>
    <dgm:cxn modelId="{5E398075-99AF-4890-9351-2D712A967A38}" type="presParOf" srcId="{EA00C1CF-D826-40E5-ABC6-05B65D2C67B5}" destId="{DB945A2D-17B5-4373-BCB6-68A794E2150A}" srcOrd="9" destOrd="0" presId="urn:microsoft.com/office/officeart/2005/8/layout/vList2"/>
    <dgm:cxn modelId="{8CA484E0-FB02-4F7B-AFD0-7E9A75EE54F8}" type="presParOf" srcId="{EA00C1CF-D826-40E5-ABC6-05B65D2C67B5}" destId="{7993682B-DB96-4065-BDB3-0C38140623F2}" srcOrd="10" destOrd="0" presId="urn:microsoft.com/office/officeart/2005/8/layout/vList2"/>
    <dgm:cxn modelId="{F7E8226C-DCFF-4904-A2A9-D830B66A23C7}" type="presParOf" srcId="{EA00C1CF-D826-40E5-ABC6-05B65D2C67B5}" destId="{18333BC9-1830-447C-A89A-453517542116}" srcOrd="11" destOrd="0" presId="urn:microsoft.com/office/officeart/2005/8/layout/vList2"/>
    <dgm:cxn modelId="{DF20CD2F-81A4-4C2D-A829-352004232256}" type="presParOf" srcId="{EA00C1CF-D826-40E5-ABC6-05B65D2C67B5}" destId="{CAEBCC1E-6568-47A8-AD94-78A4DEF28EFB}" srcOrd="12" destOrd="0" presId="urn:microsoft.com/office/officeart/2005/8/layout/vList2"/>
    <dgm:cxn modelId="{0241B60E-1582-407A-A68E-9220C7F4CB39}" type="presParOf" srcId="{EA00C1CF-D826-40E5-ABC6-05B65D2C67B5}" destId="{539DDE73-4F47-4138-BEE2-DEDAAD84FA1E}" srcOrd="13" destOrd="0" presId="urn:microsoft.com/office/officeart/2005/8/layout/vList2"/>
    <dgm:cxn modelId="{793C1876-E93C-4B0E-9DD7-B41300A4BEC5}" type="presParOf" srcId="{EA00C1CF-D826-40E5-ABC6-05B65D2C67B5}" destId="{6F7ED4A7-D72A-4804-8093-24314A81CF08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F0BC26-EA41-457B-B26D-411AD79C339D}">
      <dsp:nvSpPr>
        <dsp:cNvPr id="0" name=""/>
        <dsp:cNvSpPr/>
      </dsp:nvSpPr>
      <dsp:spPr>
        <a:xfrm>
          <a:off x="0" y="972"/>
          <a:ext cx="8229600" cy="553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Gungsuh" pitchFamily="18" charset="-127"/>
              <a:ea typeface="Gungsuh" pitchFamily="18" charset="-127"/>
            </a:rPr>
            <a:t>Удобный и быстрый доступ работников к информации о трудовой деятельности.</a:t>
          </a:r>
          <a:endParaRPr lang="ru-RU" sz="1400" b="0" kern="1200" dirty="0">
            <a:latin typeface="Gungsuh" pitchFamily="18" charset="-127"/>
            <a:ea typeface="Gungsuh" pitchFamily="18" charset="-127"/>
          </a:endParaRPr>
        </a:p>
      </dsp:txBody>
      <dsp:txXfrm>
        <a:off x="27023" y="27995"/>
        <a:ext cx="8175554" cy="499533"/>
      </dsp:txXfrm>
    </dsp:sp>
    <dsp:sp modelId="{C3F161D3-2FF3-4929-9082-98AB56E41014}">
      <dsp:nvSpPr>
        <dsp:cNvPr id="0" name=""/>
        <dsp:cNvSpPr/>
      </dsp:nvSpPr>
      <dsp:spPr>
        <a:xfrm>
          <a:off x="0" y="568177"/>
          <a:ext cx="8229600" cy="553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Gungsuh" pitchFamily="18" charset="-127"/>
              <a:ea typeface="Gungsuh" pitchFamily="18" charset="-127"/>
            </a:rPr>
            <a:t>Минимизация ошибочных, неточных и недостоверных сведений о трудовой деятельности.</a:t>
          </a:r>
          <a:endParaRPr lang="ru-RU" sz="1400" b="0" kern="1200" dirty="0">
            <a:latin typeface="Gungsuh" pitchFamily="18" charset="-127"/>
            <a:ea typeface="Gungsuh" pitchFamily="18" charset="-127"/>
          </a:endParaRPr>
        </a:p>
      </dsp:txBody>
      <dsp:txXfrm>
        <a:off x="27023" y="595200"/>
        <a:ext cx="8175554" cy="499533"/>
      </dsp:txXfrm>
    </dsp:sp>
    <dsp:sp modelId="{41C567AE-5A58-4CDF-AACA-E8CA4D23688A}">
      <dsp:nvSpPr>
        <dsp:cNvPr id="0" name=""/>
        <dsp:cNvSpPr/>
      </dsp:nvSpPr>
      <dsp:spPr>
        <a:xfrm>
          <a:off x="0" y="1135383"/>
          <a:ext cx="8229600" cy="553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Gungsuh" pitchFamily="18" charset="-127"/>
              <a:ea typeface="Gungsuh" pitchFamily="18" charset="-127"/>
            </a:rPr>
            <a:t>Дополнительные возможности дистанционного трудоустройства.</a:t>
          </a:r>
          <a:endParaRPr lang="ru-RU" sz="1400" b="0" kern="1200" dirty="0">
            <a:latin typeface="Gungsuh" pitchFamily="18" charset="-127"/>
            <a:ea typeface="Gungsuh" pitchFamily="18" charset="-127"/>
          </a:endParaRPr>
        </a:p>
      </dsp:txBody>
      <dsp:txXfrm>
        <a:off x="27023" y="1162406"/>
        <a:ext cx="8175554" cy="499533"/>
      </dsp:txXfrm>
    </dsp:sp>
    <dsp:sp modelId="{87126EDC-C491-4198-A397-20E6C237CA27}">
      <dsp:nvSpPr>
        <dsp:cNvPr id="0" name=""/>
        <dsp:cNvSpPr/>
      </dsp:nvSpPr>
      <dsp:spPr>
        <a:xfrm>
          <a:off x="0" y="1702589"/>
          <a:ext cx="8229600" cy="553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Gungsuh" pitchFamily="18" charset="-127"/>
              <a:ea typeface="Gungsuh" pitchFamily="18" charset="-127"/>
            </a:rPr>
            <a:t>Снижение издержек работодателей на приобретение, ведение и хранение бумажных трудовых книжек.</a:t>
          </a:r>
          <a:endParaRPr lang="ru-RU" sz="1400" b="0" kern="1200" dirty="0">
            <a:latin typeface="Gungsuh" pitchFamily="18" charset="-127"/>
            <a:ea typeface="Gungsuh" pitchFamily="18" charset="-127"/>
          </a:endParaRPr>
        </a:p>
      </dsp:txBody>
      <dsp:txXfrm>
        <a:off x="27023" y="1729612"/>
        <a:ext cx="8175554" cy="499533"/>
      </dsp:txXfrm>
    </dsp:sp>
    <dsp:sp modelId="{D5A8B31F-CEE1-48D3-B878-80389596D502}">
      <dsp:nvSpPr>
        <dsp:cNvPr id="0" name=""/>
        <dsp:cNvSpPr/>
      </dsp:nvSpPr>
      <dsp:spPr>
        <a:xfrm>
          <a:off x="0" y="2269794"/>
          <a:ext cx="8229600" cy="553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Gungsuh" pitchFamily="18" charset="-127"/>
              <a:ea typeface="Gungsuh" pitchFamily="18" charset="-127"/>
            </a:rPr>
            <a:t>Дистанционное оформление пенсий по данным лицевого счета без дополнительного документального подтверждения.</a:t>
          </a:r>
          <a:endParaRPr lang="ru-RU" sz="1400" b="0" kern="1200" dirty="0">
            <a:latin typeface="Gungsuh" pitchFamily="18" charset="-127"/>
            <a:ea typeface="Gungsuh" pitchFamily="18" charset="-127"/>
          </a:endParaRPr>
        </a:p>
      </dsp:txBody>
      <dsp:txXfrm>
        <a:off x="27023" y="2296817"/>
        <a:ext cx="8175554" cy="499533"/>
      </dsp:txXfrm>
    </dsp:sp>
    <dsp:sp modelId="{7993682B-DB96-4065-BDB3-0C38140623F2}">
      <dsp:nvSpPr>
        <dsp:cNvPr id="0" name=""/>
        <dsp:cNvSpPr/>
      </dsp:nvSpPr>
      <dsp:spPr>
        <a:xfrm>
          <a:off x="0" y="2837000"/>
          <a:ext cx="8229600" cy="553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Gungsuh" pitchFamily="18" charset="-127"/>
              <a:ea typeface="Gungsuh" pitchFamily="18" charset="-127"/>
            </a:rPr>
            <a:t>Использование данных электронной трудовой книжки для получения государственных услуг.</a:t>
          </a:r>
          <a:endParaRPr lang="ru-RU" sz="1400" b="0" kern="1200" dirty="0">
            <a:latin typeface="Gungsuh" pitchFamily="18" charset="-127"/>
            <a:ea typeface="Gungsuh" pitchFamily="18" charset="-127"/>
          </a:endParaRPr>
        </a:p>
      </dsp:txBody>
      <dsp:txXfrm>
        <a:off x="27023" y="2864023"/>
        <a:ext cx="8175554" cy="499533"/>
      </dsp:txXfrm>
    </dsp:sp>
    <dsp:sp modelId="{CAEBCC1E-6568-47A8-AD94-78A4DEF28EFB}">
      <dsp:nvSpPr>
        <dsp:cNvPr id="0" name=""/>
        <dsp:cNvSpPr/>
      </dsp:nvSpPr>
      <dsp:spPr>
        <a:xfrm>
          <a:off x="0" y="3404206"/>
          <a:ext cx="8229600" cy="553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Gungsuh" pitchFamily="18" charset="-127"/>
              <a:ea typeface="Gungsuh" pitchFamily="18" charset="-127"/>
            </a:rPr>
            <a:t>Новые возможности аналитической обработки данных о трудовой деятельности для работодателей и госорганов.</a:t>
          </a:r>
          <a:endParaRPr lang="ru-RU" sz="1400" b="0" kern="1200" dirty="0">
            <a:latin typeface="Gungsuh" pitchFamily="18" charset="-127"/>
            <a:ea typeface="Gungsuh" pitchFamily="18" charset="-127"/>
          </a:endParaRPr>
        </a:p>
      </dsp:txBody>
      <dsp:txXfrm>
        <a:off x="27023" y="3431229"/>
        <a:ext cx="8175554" cy="499533"/>
      </dsp:txXfrm>
    </dsp:sp>
    <dsp:sp modelId="{6F7ED4A7-D72A-4804-8093-24314A81CF08}">
      <dsp:nvSpPr>
        <dsp:cNvPr id="0" name=""/>
        <dsp:cNvSpPr/>
      </dsp:nvSpPr>
      <dsp:spPr>
        <a:xfrm>
          <a:off x="0" y="3971411"/>
          <a:ext cx="8229600" cy="553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Gungsuh" pitchFamily="18" charset="-127"/>
              <a:ea typeface="Gungsuh" pitchFamily="18" charset="-127"/>
            </a:rPr>
            <a:t>Высокий уровень безопасности </a:t>
          </a:r>
          <a:r>
            <a:rPr lang="ru-RU" sz="1100" b="0" kern="1200" dirty="0" smtClean="0">
              <a:latin typeface="Gungsuh" pitchFamily="18" charset="-127"/>
              <a:ea typeface="Gungsuh" pitchFamily="18" charset="-127"/>
            </a:rPr>
            <a:t>и </a:t>
          </a:r>
          <a:r>
            <a:rPr lang="ru-RU" sz="1400" b="0" kern="1200" dirty="0" smtClean="0">
              <a:latin typeface="Gungsuh" pitchFamily="18" charset="-127"/>
              <a:ea typeface="Gungsuh" pitchFamily="18" charset="-127"/>
            </a:rPr>
            <a:t>сохранности данных.</a:t>
          </a:r>
          <a:endParaRPr lang="ru-RU" sz="1400" b="0" kern="1200" dirty="0">
            <a:latin typeface="Gungsuh" pitchFamily="18" charset="-127"/>
            <a:ea typeface="Gungsuh" pitchFamily="18" charset="-127"/>
          </a:endParaRPr>
        </a:p>
      </dsp:txBody>
      <dsp:txXfrm>
        <a:off x="27023" y="3998434"/>
        <a:ext cx="8175554" cy="499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EA893-ACD1-4064-AD3B-92BAFB1DF493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42763"/>
            <a:ext cx="5318760" cy="439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0D846-A1D3-4CDA-8668-BED0B28002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23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91430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ru-RU" smtClean="0"/>
          </a:p>
        </p:txBody>
      </p:sp>
      <p:sp>
        <p:nvSpPr>
          <p:cNvPr id="860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646D4137-CDF0-4AD3-B8E0-317BA5861BF1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eaLnBrk="1" hangingPunct="1"/>
              <a:t>2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46C84D5-0B66-4C56-9902-F135C925A318}" type="slidenum">
              <a:rPr lang="ru-RU" altLang="ru-RU">
                <a:solidFill>
                  <a:srgbClr val="000000"/>
                </a:solidFill>
                <a:latin typeface="Calibri" pitchFamily="34" charset="0"/>
              </a:rPr>
              <a:pPr/>
              <a:t>3</a:t>
            </a:fld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6D0127-BE88-42B4-9D63-8519B25B67D8}" type="slidenum">
              <a:rPr lang="ru-RU" altLang="ru-RU">
                <a:solidFill>
                  <a:srgbClr val="000000"/>
                </a:solidFill>
                <a:latin typeface="Calibri" pitchFamily="34" charset="0"/>
              </a:rPr>
              <a:pPr/>
              <a:t>4</a:t>
            </a:fld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DE9E802-347F-4CC8-93DD-C96C2A4393AC}" type="slidenum">
              <a:rPr lang="ru-RU" altLang="ru-RU">
                <a:solidFill>
                  <a:srgbClr val="000000"/>
                </a:solidFill>
                <a:latin typeface="Calibri" pitchFamily="34" charset="0"/>
              </a:rPr>
              <a:pPr/>
              <a:t>5</a:t>
            </a:fld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8081EB8-5E9B-4C96-BCF0-ADF3A8ADF40B}" type="slidenum">
              <a:rPr lang="ru-RU" altLang="ru-RU">
                <a:solidFill>
                  <a:srgbClr val="000000"/>
                </a:solidFill>
                <a:latin typeface="Calibri" pitchFamily="34" charset="0"/>
              </a:rPr>
              <a:pPr/>
              <a:t>6</a:t>
            </a:fld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36BA56F-A30E-4408-98B2-AE20692E2ADD}" type="slidenum">
              <a:rPr lang="ru-RU" altLang="ru-RU">
                <a:solidFill>
                  <a:srgbClr val="000000"/>
                </a:solidFill>
                <a:latin typeface="Calibri" pitchFamily="34" charset="0"/>
              </a:rPr>
              <a:pPr/>
              <a:t>7</a:t>
            </a:fld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868D190-3965-4269-8CB3-DE4BCAC6A581}" type="slidenum">
              <a:rPr lang="ru-RU" altLang="ru-RU">
                <a:solidFill>
                  <a:prstClr val="black"/>
                </a:solidFill>
                <a:latin typeface="Calibri" pitchFamily="34" charset="0"/>
              </a:rPr>
              <a:pPr/>
              <a:t>9</a:t>
            </a:fld>
            <a:endParaRPr lang="ru-RU" altLang="ru-R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jpe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16" rIns="45716"/>
          <a:lstStyle>
            <a:lvl1pPr marL="0" marR="64002" indent="0" algn="r">
              <a:buNone/>
              <a:defRPr>
                <a:solidFill>
                  <a:schemeClr val="tx2"/>
                </a:solidFill>
              </a:defRPr>
            </a:lvl1pPr>
            <a:lvl2pPr marL="457154" indent="0" algn="ctr">
              <a:buNone/>
            </a:lvl2pPr>
            <a:lvl3pPr marL="914306" indent="0" algn="ctr">
              <a:buNone/>
            </a:lvl3pPr>
            <a:lvl4pPr marL="1371460" indent="0" algn="ctr">
              <a:buNone/>
            </a:lvl4pPr>
            <a:lvl5pPr marL="1828613" indent="0" algn="ctr">
              <a:buNone/>
            </a:lvl5pPr>
            <a:lvl6pPr marL="2285766" indent="0" algn="ctr">
              <a:buNone/>
            </a:lvl6pPr>
            <a:lvl7pPr marL="2742920" indent="0" algn="ctr">
              <a:buNone/>
            </a:lvl7pPr>
            <a:lvl8pPr marL="3200072" indent="0" algn="ctr">
              <a:buNone/>
            </a:lvl8pPr>
            <a:lvl9pPr marL="3657226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3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B86A68-9790-4D40-AB61-FAB39212C714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3D22A2-8F5B-46E4-961B-76ABAD6D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86A68-9790-4D40-AB61-FAB39212C714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D22A2-8F5B-46E4-961B-76ABAD6D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4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86A68-9790-4D40-AB61-FAB39212C714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D22A2-8F5B-46E4-961B-76ABAD6D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16" rIns="45716"/>
          <a:lstStyle>
            <a:lvl1pPr marL="0" marR="64002" indent="0" algn="r">
              <a:buNone/>
              <a:defRPr>
                <a:solidFill>
                  <a:schemeClr val="tx2"/>
                </a:solidFill>
              </a:defRPr>
            </a:lvl1pPr>
            <a:lvl2pPr marL="457154" indent="0" algn="ctr">
              <a:buNone/>
            </a:lvl2pPr>
            <a:lvl3pPr marL="914306" indent="0" algn="ctr">
              <a:buNone/>
            </a:lvl3pPr>
            <a:lvl4pPr marL="1371460" indent="0" algn="ctr">
              <a:buNone/>
            </a:lvl4pPr>
            <a:lvl5pPr marL="1828613" indent="0" algn="ctr">
              <a:buNone/>
            </a:lvl5pPr>
            <a:lvl6pPr marL="2285766" indent="0" algn="ctr">
              <a:buNone/>
            </a:lvl6pPr>
            <a:lvl7pPr marL="2742920" indent="0" algn="ctr">
              <a:buNone/>
            </a:lvl7pPr>
            <a:lvl8pPr marL="3200072" indent="0" algn="ctr">
              <a:buNone/>
            </a:lvl8pPr>
            <a:lvl9pPr marL="3657226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2DA2BF">
                    <a:tint val="20000"/>
                  </a:srgb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8A8A1914-CD1F-4DAE-8DD0-17B11A9778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756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>
                <a:latin typeface="Arial" charset="0"/>
              </a:defRPr>
            </a:lvl1pPr>
          </a:lstStyle>
          <a:p>
            <a:pPr>
              <a:defRPr/>
            </a:pPr>
            <a:fld id="{5607705E-7487-452C-A31C-06C5A128AC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7487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98B7CED7-8468-4E67-9643-58F0BD143C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4458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BFE2856C-4441-4A5E-8752-0B4BEF1D97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0826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62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62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>
                <a:latin typeface="Arial" charset="0"/>
              </a:defRPr>
            </a:lvl1pPr>
          </a:lstStyle>
          <a:p>
            <a:pPr>
              <a:defRPr/>
            </a:pPr>
            <a:fld id="{BD1FCD33-B30A-4014-B330-C6C0556ED7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0781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4D8DF9B9-601D-4519-A55F-2C7F595F1F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3957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>
                <a:latin typeface="Arial" charset="0"/>
              </a:defRPr>
            </a:lvl1pPr>
          </a:lstStyle>
          <a:p>
            <a:pPr>
              <a:defRPr/>
            </a:pPr>
            <a:fld id="{E4639BFE-D06A-499E-8BF7-CB4C8372B2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6163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>
                <a:latin typeface="Arial" charset="0"/>
              </a:defRPr>
            </a:lvl1pPr>
          </a:lstStyle>
          <a:p>
            <a:pPr>
              <a:defRPr/>
            </a:pPr>
            <a:fld id="{47E3EC48-8527-4CBF-97FC-ACC9E2D711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999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86A68-9790-4D40-AB61-FAB39212C714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D22A2-8F5B-46E4-961B-76ABAD6D1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6" rIns="91430" bIns="45716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91430" tIns="45716" rIns="91430" bIns="45716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1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5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3" y="5443402"/>
            <a:ext cx="7162800" cy="648232"/>
          </a:xfrm>
          <a:noFill/>
        </p:spPr>
        <p:txBody>
          <a:bodyPr tIns="0"/>
          <a:lstStyle>
            <a:lvl1pPr marL="0" marR="18286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BA46E35-35FE-42CB-ADE7-878C07C9CA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9884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>
                <a:latin typeface="Arial" charset="0"/>
              </a:defRPr>
            </a:lvl1pPr>
          </a:lstStyle>
          <a:p>
            <a:pPr>
              <a:defRPr/>
            </a:pPr>
            <a:fld id="{D1E129D6-14A1-4DA9-A0B3-0D273D7023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7150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4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smtClean="0">
                <a:latin typeface="Arial" charset="0"/>
              </a:defRPr>
            </a:lvl1pPr>
          </a:lstStyle>
          <a:p>
            <a:pPr>
              <a:defRPr/>
            </a:pPr>
            <a:fld id="{31E3CCAD-A28F-4C05-9907-41AA50304E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2697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1454-77C4-4AE4-A3EF-771749D9EE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78EE4-306F-414F-B004-81CA41536D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8269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131C7-4A3F-4B43-9BC9-8B8AB1C252C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F7B63-1B44-431F-A5EC-F9936FA610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233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A1B7-B045-4D55-8527-83E835CC32A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1DFD2-DE5A-4F35-BB7B-F751F0A083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35201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67CFE-4893-4D73-9203-6AB888A8C3F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51442-E791-457E-8E42-21EFCA7389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40940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E8432-8D10-46D3-B382-740841C28B3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7DCD0-D849-4C15-AAD9-3DFADD463F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54007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16AF-6A9E-47AF-AE59-74951CB9A64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3160-B3DE-42D1-8154-1013AAF364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2501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2FA00-01CD-4065-92AB-3DB4B640951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E8D6F-E683-46D7-95C7-927E612940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715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30" rIns="9143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86A68-9790-4D40-AB61-FAB39212C714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D22A2-8F5B-46E4-961B-76ABAD6D1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C6FB-6C99-4D01-995D-70A487080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13A9C-6827-4D08-999A-6F29931E84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08365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499E9-5CA5-41A4-836C-6AC3A9CBE34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275F0-9D8E-43FE-9030-F47A8202AB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69453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FD049-DEB9-435F-B221-812D11F3388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7010B-0ADB-4433-9F07-F89C0E7E1F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8955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D3945-D42B-48CB-9195-9955DCAB747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9326C-72A0-4733-8ED5-036E9E98BB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28526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16" rIns="45716"/>
          <a:lstStyle>
            <a:lvl1pPr marL="0" marR="64002" indent="0" algn="r">
              <a:buNone/>
              <a:defRPr>
                <a:solidFill>
                  <a:schemeClr val="tx2"/>
                </a:solidFill>
              </a:defRPr>
            </a:lvl1pPr>
            <a:lvl2pPr marL="457154" indent="0" algn="ctr">
              <a:buNone/>
            </a:lvl2pPr>
            <a:lvl3pPr marL="914306" indent="0" algn="ctr">
              <a:buNone/>
            </a:lvl3pPr>
            <a:lvl4pPr marL="1371460" indent="0" algn="ctr">
              <a:buNone/>
            </a:lvl4pPr>
            <a:lvl5pPr marL="1828613" indent="0" algn="ctr">
              <a:buNone/>
            </a:lvl5pPr>
            <a:lvl6pPr marL="2285766" indent="0" algn="ctr">
              <a:buNone/>
            </a:lvl6pPr>
            <a:lvl7pPr marL="2742920" indent="0" algn="ctr">
              <a:buNone/>
            </a:lvl7pPr>
            <a:lvl8pPr marL="3200072" indent="0" algn="ctr">
              <a:buNone/>
            </a:lvl8pPr>
            <a:lvl9pPr marL="3657226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2DA2BF">
                    <a:tint val="20000"/>
                  </a:srgb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solidFill>
                  <a:srgbClr val="FFFFFF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7843B5FA-D442-47A9-A7B9-92BB22B3F2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73561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4291E9F1-42D2-40AD-B8D4-37CA121D16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63425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solidFill>
                  <a:srgbClr val="FFFFFF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E2CB8483-3D1C-4665-AE42-6B6093A73C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6930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solidFill>
                  <a:srgbClr val="FFFFFF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44F928D4-7CEB-4A4C-8341-EE166617D4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0185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62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62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8B00C384-26D1-4A29-A3FE-62E04155D7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4082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solidFill>
                  <a:srgbClr val="FFFFFF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DB50EB58-5B91-40F5-9936-23F5794410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3357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86A68-9790-4D40-AB61-FAB39212C714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D22A2-8F5B-46E4-961B-76ABAD6D1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2DAFF3CA-4016-4724-984A-ABE474C95A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49379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A1ADF68D-32FD-444F-AAFD-976F9B356F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3578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6" rIns="91430" bIns="45716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91430" tIns="45716" rIns="91430" bIns="45716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prstClr val="white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1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5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3" y="5443402"/>
            <a:ext cx="7162800" cy="648232"/>
          </a:xfrm>
          <a:noFill/>
        </p:spPr>
        <p:txBody>
          <a:bodyPr tIns="0"/>
          <a:lstStyle>
            <a:lvl1pPr marL="0" marR="18286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solidFill>
                  <a:srgbClr val="FFFFFF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D47613E1-6DD7-4CDC-9409-ED964E5942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5260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63525CFB-7388-44C4-8BF1-F161EAC383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92288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4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4A9C8A93-3973-4F48-99B7-295947218A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496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62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62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86A68-9790-4D40-AB61-FAB39212C714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D22A2-8F5B-46E4-961B-76ABAD6D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86A68-9790-4D40-AB61-FAB39212C714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D22A2-8F5B-46E4-961B-76ABAD6D1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86A68-9790-4D40-AB61-FAB39212C714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D22A2-8F5B-46E4-961B-76ABAD6D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B86A68-9790-4D40-AB61-FAB39212C714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3D22A2-8F5B-46E4-961B-76ABAD6D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3" y="5443402"/>
            <a:ext cx="7162800" cy="648232"/>
          </a:xfrm>
          <a:noFill/>
        </p:spPr>
        <p:txBody>
          <a:bodyPr lIns="91430" tIns="0" rIns="91430" anchor="t"/>
          <a:lstStyle>
            <a:lvl1pPr marL="0" marR="18286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B86A68-9790-4D40-AB61-FAB39212C714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3D22A2-8F5B-46E4-961B-76ABAD6D1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6" rIns="91430" bIns="45716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9" y="5939012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6" rIns="91430" bIns="4571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1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30" tIns="45716" rIns="91430" bIns="45716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5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6" rIns="91430" bIns="4571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9" y="5939012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6" rIns="91430" bIns="4571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1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30" tIns="45716" rIns="91430" bIns="45716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5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6" rIns="91430" bIns="45716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 lIns="91430" tIns="45716" rIns="91430" bIns="45716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lIns="91430" tIns="45716" rIns="91430" bIns="45716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B86A68-9790-4D40-AB61-FAB39212C714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lIns="91430" tIns="45716" rIns="91430" bIns="45716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lIns="91430" tIns="45716" rIns="91430" bIns="45716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3D22A2-8F5B-46E4-961B-76ABAD6D1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22" indent="-256006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28" indent="-228576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448" indent="-228576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883" indent="-228576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0" indent="-228576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36" indent="-228576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13" indent="-228576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190" indent="-228576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766" indent="-228576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6" rIns="91430" bIns="45716"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051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91430" tIns="45716" rIns="91430" bIns="45716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1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5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6" rIns="91430" bIns="45716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lIns="91430" tIns="45716" rIns="91430" bIns="45716" anchor="b"/>
          <a:lstStyle>
            <a:lvl1pPr algn="l" defTabSz="914306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cs typeface="+mn-cs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lIns="91430" tIns="45716" rIns="91430" bIns="45716" anchor="b"/>
          <a:lstStyle>
            <a:lvl1pPr algn="r" defTabSz="914306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000" smtClean="0">
                <a:solidFill>
                  <a:srgbClr val="000000"/>
                </a:solidFill>
                <a:latin typeface="Lucida Sans Unicode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ADAE0F-3F7F-4D17-A78E-8C05F3DBB6EA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53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7013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7013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1413" indent="-227013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013" indent="-227013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036" indent="-228576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13" indent="-228576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190" indent="-228576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766" indent="-228576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9AB3CC43-03A1-4188-A026-A3B53F44C4DD}" type="datetime1">
              <a:rPr lang="ru-RU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26.12.2019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82AF36E4-DF3E-4062-A358-8BEF245C9F23}" type="slidenum">
              <a:rPr lang="ru-RU" altLang="ru-RU"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09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6" rIns="91430" bIns="45716"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099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91430" tIns="45716" rIns="91430" bIns="45716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prstClr val="black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1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5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6" rIns="91430" bIns="45716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lIns="91430" tIns="45716" rIns="91430" bIns="45716" anchor="b"/>
          <a:lstStyle>
            <a:lvl1pPr algn="l" defTabSz="914306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cs typeface="+mn-cs"/>
              </a:defRPr>
            </a:lvl1pPr>
            <a:extLst/>
          </a:lstStyle>
          <a:p>
            <a:pPr>
              <a:defRPr/>
            </a:pPr>
            <a:fld id="{BEB86A68-9790-4D40-AB61-FAB39212C714}" type="datetimeFigureOut">
              <a:rPr lang="ru-RU"/>
              <a:pPr>
                <a:defRPr/>
              </a:pPr>
              <a:t>26.12.2019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lIns="91430" tIns="45716" rIns="91430" bIns="45716" anchor="b"/>
          <a:lstStyle>
            <a:lvl1pPr algn="r" defTabSz="914306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000">
                <a:solidFill>
                  <a:srgbClr val="000000"/>
                </a:solidFill>
                <a:latin typeface="Lucida Sans Unicode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CAA870-6FA7-4257-B0F8-33F1492B6ACC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282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7013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7013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1413" indent="-227013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013" indent="-227013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036" indent="-228576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13" indent="-228576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190" indent="-228576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766" indent="-228576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620688"/>
            <a:ext cx="6228184" cy="3053897"/>
          </a:xfrm>
        </p:spPr>
        <p:txBody>
          <a:bodyPr>
            <a:normAutofit fontScale="90000"/>
          </a:bodyPr>
          <a:lstStyle/>
          <a:p>
            <a:pPr marL="266673" algn="ctr"/>
            <a:r>
              <a:rPr lang="ru-RU" sz="4000" dirty="0">
                <a:solidFill>
                  <a:srgbClr val="002060"/>
                </a:solidFill>
                <a:latin typeface="Gungsuh" pitchFamily="18" charset="-127"/>
                <a:ea typeface="Gungsuh" pitchFamily="18" charset="-127"/>
              </a:rPr>
              <a:t> «Электронная трудовая книжка» – одно из направлений</a:t>
            </a:r>
            <a:br>
              <a:rPr lang="ru-RU" sz="4000" dirty="0">
                <a:solidFill>
                  <a:srgbClr val="002060"/>
                </a:solidFill>
                <a:latin typeface="Gungsuh" pitchFamily="18" charset="-127"/>
                <a:ea typeface="Gungsuh" pitchFamily="18" charset="-127"/>
              </a:rPr>
            </a:br>
            <a:r>
              <a:rPr lang="ru-RU" sz="4000" dirty="0">
                <a:solidFill>
                  <a:srgbClr val="002060"/>
                </a:solidFill>
                <a:latin typeface="Gungsuh" pitchFamily="18" charset="-127"/>
                <a:ea typeface="Gungsuh" pitchFamily="18" charset="-127"/>
              </a:rPr>
              <a:t>Программы «Цифровая экономика»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6021288"/>
            <a:ext cx="7556376" cy="62364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Декабрь  </a:t>
            </a:r>
            <a:r>
              <a:rPr lang="ru-RU" sz="1800" dirty="0">
                <a:solidFill>
                  <a:schemeClr val="bg1">
                    <a:lumMod val="95000"/>
                  </a:schemeClr>
                </a:solidFill>
              </a:rPr>
              <a:t>2019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 l="4485" t="48058" r="78978" b="26416"/>
          <a:stretch>
            <a:fillRect/>
          </a:stretch>
        </p:blipFill>
        <p:spPr bwMode="auto">
          <a:xfrm>
            <a:off x="-1" y="692696"/>
            <a:ext cx="310247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471834"/>
              </p:ext>
            </p:extLst>
          </p:nvPr>
        </p:nvGraphicFramePr>
        <p:xfrm>
          <a:off x="457200" y="148133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Преимущества электронной трудовой книжки</a:t>
            </a:r>
            <a:endParaRPr lang="ru-RU" sz="3600" dirty="0">
              <a:solidFill>
                <a:srgbClr val="FF0000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46105" y="3244334"/>
            <a:ext cx="1851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3B3B3"/>
                </a:solidFill>
                <a:latin typeface="Helvetica"/>
              </a:rPr>
              <a:t>EE448672063IT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3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4"/>
          <p:cNvSpPr>
            <a:spLocks noGrp="1"/>
          </p:cNvSpPr>
          <p:nvPr>
            <p:ph idx="1"/>
          </p:nvPr>
        </p:nvSpPr>
        <p:spPr>
          <a:xfrm>
            <a:off x="179388" y="0"/>
            <a:ext cx="7931150" cy="579438"/>
          </a:xfrm>
          <a:ln w="1270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365722" indent="-256006" eaLnBrk="1" fontAlgn="auto" hangingPunct="1">
              <a:spcBef>
                <a:spcPct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altLang="ru-RU" sz="2400" b="1" dirty="0">
                <a:solidFill>
                  <a:srgbClr val="FF0066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              Проект Электронной трудовой книжки</a:t>
            </a:r>
          </a:p>
        </p:txBody>
      </p:sp>
      <p:sp>
        <p:nvSpPr>
          <p:cNvPr id="6656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46367D33-A9C8-4D93-B895-ECB339D45ACB}" type="slidenum">
              <a:rPr lang="ru-RU" altLang="ru-RU" sz="1000" smtClean="0">
                <a:solidFill>
                  <a:srgbClr val="898989"/>
                </a:solidFill>
                <a:latin typeface="Arial" pitchFamily="34" charset="0"/>
              </a:rPr>
              <a:pPr eaLnBrk="1" hangingPunct="1"/>
              <a:t>2</a:t>
            </a:fld>
            <a:endParaRPr lang="ru-RU" altLang="ru-RU" sz="1000" smtClean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66564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6565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836613"/>
          <a:ext cx="8658225" cy="5572125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8658225"/>
              </a:tblGrid>
              <a:tr h="5572125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600" b="1" u="non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Законы </a:t>
                      </a:r>
                      <a:r>
                        <a:rPr kumimoji="0" lang="ru-RU" sz="1600" b="1" u="none" kern="1200" baseline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законопроекты</a:t>
                      </a:r>
                      <a:r>
                        <a:rPr kumimoji="0" lang="ru-RU" sz="1600" b="1" u="non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173038" marR="0" indent="452438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1600" b="1" u="non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439-ФЗ от 16.12.2019  «</a:t>
                      </a:r>
                      <a:r>
                        <a:rPr kumimoji="0" lang="ru-RU" sz="1600" b="0" u="non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внесении изменений в Трудовой кодекс Российской Федерации    (в части формирования сведений о трудовой деятельности в электронном виде); </a:t>
                      </a:r>
                    </a:p>
                    <a:p>
                      <a:pPr marL="173038" marR="0" indent="452438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b="1" u="non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436-ФЗ от 16.12.2019 «</a:t>
                      </a:r>
                      <a:r>
                        <a:rPr lang="ru-RU" sz="1600" b="0" u="non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внесении изменений в Федеральный закон "Об индивидуальном (персонифицированном) учете в системе обязательного пенсионного страхования" (о формировании сведений о трудовой деятельности застрахованного лица в электронном виде);</a:t>
                      </a:r>
                    </a:p>
                    <a:p>
                      <a:pPr marL="173038" marR="0" indent="452438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600" b="1" u="non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748758-7</a:t>
                      </a:r>
                      <a:r>
                        <a:rPr lang="ru-RU" sz="1600" b="0" u="non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 внесении изменений в Кодекс Российской Федерации об административных правонарушениях в части установления административной ответственности за нарушение работодателем сроков представления сведений о трудовой деятельности либо за представление неполных и (или) недостоверных сведений.</a:t>
                      </a:r>
                    </a:p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  <a:defRPr/>
                      </a:pPr>
                      <a:endParaRPr lang="ru-RU" sz="1600" b="1" u="sng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  <a:defRPr/>
                      </a:pPr>
                      <a:endParaRPr lang="ru-RU" sz="1600" b="1" u="sng" kern="1200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ru-RU" sz="1600" b="1" u="none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ru-RU" sz="1600" b="1" u="sng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Принятие законопроекта потребует внесения изменений в:</a:t>
                      </a:r>
                    </a:p>
                    <a:p>
                      <a:pPr marL="725488" indent="-274638" algn="just"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федеральных закона;</a:t>
                      </a:r>
                    </a:p>
                    <a:p>
                      <a:pPr marL="725488" indent="-274638" algn="just"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указов Президента Российской Федерации;</a:t>
                      </a:r>
                    </a:p>
                    <a:p>
                      <a:pPr marL="725488" indent="-274638" algn="just">
                        <a:buFont typeface="Arial" pitchFamily="34" charset="0"/>
                        <a:buChar char="•"/>
                        <a:defRPr/>
                      </a:pPr>
                      <a:r>
                        <a:rPr kumimoji="0" lang="ru-RU" sz="16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более 60 постановлений  Правительства Российской Федерации;</a:t>
                      </a:r>
                    </a:p>
                    <a:p>
                      <a:pPr marL="725488" indent="-274638" algn="just">
                        <a:buFont typeface="Arial" pitchFamily="34" charset="0"/>
                        <a:buChar char="•"/>
                        <a:defRPr/>
                      </a:pPr>
                      <a:r>
                        <a:rPr kumimoji="0" lang="ru-RU" sz="16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более 900 приказов федеральных органов исполнительной власти;</a:t>
                      </a:r>
                    </a:p>
                    <a:p>
                      <a:pPr marL="725488" indent="-274638" algn="just"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b="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более 800 нормативных правовых актов субъектов Российской Федерации и органов местного самоуправления. </a:t>
                      </a:r>
                      <a:endParaRPr lang="ru-RU" sz="1600" b="0" u="none" kern="1200" baseline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9525" anchor="ctr"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9"/>
          <p:cNvSpPr txBox="1">
            <a:spLocks/>
          </p:cNvSpPr>
          <p:nvPr/>
        </p:nvSpPr>
        <p:spPr>
          <a:xfrm>
            <a:off x="0" y="548680"/>
            <a:ext cx="8964488" cy="364902"/>
          </a:xfrm>
          <a:prstGeom prst="rect">
            <a:avLst/>
          </a:prstGeom>
        </p:spPr>
        <p:txBody>
          <a:bodyPr lIns="91430" tIns="45716" rIns="91430" bIns="45716" anchor="b">
            <a:normAutofit fontScale="8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defTabSz="800018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Нормативно-правовое регулирование</a:t>
            </a:r>
          </a:p>
        </p:txBody>
      </p:sp>
      <p:pic>
        <p:nvPicPr>
          <p:cNvPr id="665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" t="48058" r="78978" b="26416"/>
          <a:stretch>
            <a:fillRect/>
          </a:stretch>
        </p:blipFill>
        <p:spPr bwMode="auto">
          <a:xfrm>
            <a:off x="7812088" y="0"/>
            <a:ext cx="118745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6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A2E3508-7EDB-44ED-A829-5517A8F16E2D}" type="slidenum">
              <a:rPr lang="ru-RU" altLang="ru-RU">
                <a:solidFill>
                  <a:srgbClr val="898989"/>
                </a:solidFill>
              </a:rPr>
              <a:pPr/>
              <a:t>3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4101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>
              <a:defRPr/>
            </a:pPr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2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>
              <a:defRPr/>
            </a:pPr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4096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" t="48058" r="78978" b="26416"/>
          <a:stretch>
            <a:fillRect/>
          </a:stretch>
        </p:blipFill>
        <p:spPr bwMode="auto">
          <a:xfrm>
            <a:off x="7812088" y="0"/>
            <a:ext cx="118745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Прямоугольник 2"/>
          <p:cNvSpPr>
            <a:spLocks noChangeArrowheads="1"/>
          </p:cNvSpPr>
          <p:nvPr/>
        </p:nvSpPr>
        <p:spPr bwMode="auto">
          <a:xfrm>
            <a:off x="155575" y="68263"/>
            <a:ext cx="7656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ИЗМЕНЕНИЯ, ВНОСИМЫЕ </a:t>
            </a:r>
            <a:r>
              <a:rPr lang="ru-RU" altLang="ru-RU" sz="1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ТРУДОВОЙ КОДЕКС</a:t>
            </a:r>
            <a:r>
              <a:rPr lang="ru-RU" altLang="ru-RU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НАПРАВЛЕННЫЕ НА РЕАЛИЗАЦИЮ ПРОЕКТА «ЭЛЕКТРОННАЯ ТРУДОВАЯ КНИЖКА»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155575" y="620713"/>
            <a:ext cx="881062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>
              <a:buFont typeface="Wingdings" pitchFamily="2" charset="2"/>
              <a:buChar char="ü"/>
              <a:defRPr/>
            </a:pPr>
            <a:r>
              <a:rPr lang="ru-RU" altLang="ru-RU" sz="18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Работодатель формирует и представляет для хранения в информационных ресурсах ПФР основную информацию о трудовой деятельности и трудовом </a:t>
            </a:r>
            <a:r>
              <a:rPr lang="ru-RU" altLang="ru-RU" sz="1800" dirty="0" smtClean="0">
                <a:solidFill>
                  <a:srgbClr val="002060"/>
                </a:solidFill>
                <a:latin typeface="Franklin Gothic Book" panose="020B0503020102020204" pitchFamily="34" charset="0"/>
              </a:rPr>
              <a:t>стаже;</a:t>
            </a:r>
            <a:endParaRPr lang="ru-RU" altLang="ru-RU" sz="1800" dirty="0" smtClean="0">
              <a:solidFill>
                <a:srgbClr val="FF0000"/>
              </a:solidFill>
              <a:latin typeface="Franklin Gothic Book" pitchFamily="34" charset="0"/>
            </a:endParaRPr>
          </a:p>
          <a:p>
            <a:pPr algn="just" defTabSz="914400">
              <a:buFont typeface="Wingdings" pitchFamily="2" charset="2"/>
              <a:buChar char="ü"/>
              <a:defRPr/>
            </a:pPr>
            <a:r>
              <a:rPr lang="ru-RU" altLang="ru-RU" sz="1800" b="1" dirty="0">
                <a:solidFill>
                  <a:srgbClr val="FF0000"/>
                </a:solidFill>
                <a:latin typeface="Franklin Gothic Book" pitchFamily="34" charset="0"/>
              </a:rPr>
              <a:t>По 31 декабря 2020 г. включительно </a:t>
            </a:r>
            <a:r>
              <a:rPr lang="ru-RU" altLang="ru-RU" sz="18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работники подают работодателям письменные заявления о своем выборе: о продолжении ведения работодателем трудовой книжки, либо о предоставлении работодателем ему сведений о трудовой деятельности;</a:t>
            </a:r>
          </a:p>
          <a:p>
            <a:pPr algn="just" defTabSz="914400"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Franklin Gothic Book" panose="020B0503020102020204" pitchFamily="34" charset="0"/>
              </a:rPr>
              <a:t>Работник</a:t>
            </a:r>
            <a:r>
              <a:rPr lang="ru-RU" altLang="ru-RU" sz="18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, подавший заявление о продолжении ведения работодателем трудовой книжки, имеет право в последующем подать работодателю заявление о предоставлении сведений о трудовой деятельности;</a:t>
            </a:r>
          </a:p>
          <a:p>
            <a:pPr algn="just" defTabSz="914400"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Franklin Gothic Book" panose="020B0503020102020204" pitchFamily="34" charset="0"/>
              </a:rPr>
              <a:t>Работникам</a:t>
            </a:r>
            <a:r>
              <a:rPr lang="ru-RU" altLang="ru-RU" sz="18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, подавшим заявления о представлении сведений о трудовой деятельности, работодатели выдают трудовые книжки на руки и после этого освобождаются от ответственности за их ведение и хранение. При выдаче трудовой книжки в нее вносится соответствующая запись.</a:t>
            </a:r>
          </a:p>
          <a:p>
            <a:pPr algn="just" defTabSz="914400"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Franklin Gothic Book" pitchFamily="34" charset="0"/>
              </a:rPr>
              <a:t>Работодатель обязан выдать работнику сведения о трудовой деятельности по его заявлению - </a:t>
            </a:r>
            <a:r>
              <a:rPr lang="ru-RU" altLang="ru-RU" sz="1800" b="1" dirty="0" smtClean="0">
                <a:solidFill>
                  <a:srgbClr val="FF0000"/>
                </a:solidFill>
                <a:latin typeface="Franklin Gothic Book" pitchFamily="34" charset="0"/>
              </a:rPr>
              <a:t>не позднее трех рабочих дней</a:t>
            </a:r>
            <a:r>
              <a:rPr lang="ru-RU" altLang="ru-RU" sz="1800" dirty="0" smtClean="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  <a:latin typeface="Franklin Gothic Book" pitchFamily="34" charset="0"/>
              </a:rPr>
              <a:t>со дня подачи этого заявления, </a:t>
            </a:r>
            <a:r>
              <a:rPr lang="ru-RU" altLang="ru-RU" sz="1800" b="1" dirty="0" smtClean="0">
                <a:solidFill>
                  <a:srgbClr val="FF0000"/>
                </a:solidFill>
                <a:latin typeface="Franklin Gothic Book" pitchFamily="34" charset="0"/>
              </a:rPr>
              <a:t>при увольнении - в день </a:t>
            </a:r>
            <a:r>
              <a:rPr lang="ru-RU" altLang="ru-RU" sz="1800" dirty="0" smtClean="0">
                <a:solidFill>
                  <a:srgbClr val="002060"/>
                </a:solidFill>
                <a:latin typeface="Franklin Gothic Book" pitchFamily="34" charset="0"/>
              </a:rPr>
              <a:t>прекращения трудового договора;</a:t>
            </a:r>
          </a:p>
          <a:p>
            <a:pPr algn="just" defTabSz="914400"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Franklin Gothic Book" pitchFamily="34" charset="0"/>
              </a:rPr>
              <a:t>При заключении трудового договора лицо, поступающее на работу, предъявляет работодателю сведения о трудовой деятельности вместе с трудовой книжкой или взамен ее;</a:t>
            </a:r>
          </a:p>
          <a:p>
            <a:pPr algn="just" defTabSz="914400"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Franklin Gothic Book" pitchFamily="34" charset="0"/>
              </a:rPr>
              <a:t>Для </a:t>
            </a:r>
            <a:r>
              <a:rPr lang="ru-RU" altLang="ru-RU" sz="1800" b="1" dirty="0" smtClean="0">
                <a:solidFill>
                  <a:srgbClr val="FF0000"/>
                </a:solidFill>
                <a:latin typeface="Franklin Gothic Book" pitchFamily="34" charset="0"/>
              </a:rPr>
              <a:t>работников</a:t>
            </a:r>
            <a:r>
              <a:rPr lang="ru-RU" altLang="ru-RU" sz="1800" dirty="0" smtClean="0">
                <a:solidFill>
                  <a:srgbClr val="FF0000"/>
                </a:solidFill>
                <a:latin typeface="Franklin Gothic Book" pitchFamily="34" charset="0"/>
              </a:rPr>
              <a:t>, </a:t>
            </a:r>
            <a:r>
              <a:rPr lang="ru-RU" altLang="ru-RU" sz="1800" b="1" dirty="0" smtClean="0">
                <a:solidFill>
                  <a:srgbClr val="FF0000"/>
                </a:solidFill>
                <a:latin typeface="Franklin Gothic Book" pitchFamily="34" charset="0"/>
              </a:rPr>
              <a:t>впервые поступающих на работу с 1 января 2021 г.</a:t>
            </a:r>
            <a:r>
              <a:rPr lang="ru-RU" altLang="ru-RU" sz="1800" b="1" dirty="0" smtClean="0">
                <a:solidFill>
                  <a:srgbClr val="002060"/>
                </a:solidFill>
                <a:latin typeface="Franklin Gothic Book" pitchFamily="34" charset="0"/>
              </a:rPr>
              <a:t>, </a:t>
            </a:r>
            <a:r>
              <a:rPr lang="ru-RU" altLang="ru-RU" sz="1800" dirty="0" smtClean="0">
                <a:solidFill>
                  <a:srgbClr val="002060"/>
                </a:solidFill>
                <a:latin typeface="Franklin Gothic Book" pitchFamily="34" charset="0"/>
              </a:rPr>
              <a:t>трудовые книжки </a:t>
            </a:r>
            <a:r>
              <a:rPr lang="ru-RU" altLang="ru-RU" sz="1800" b="1" dirty="0" smtClean="0">
                <a:solidFill>
                  <a:srgbClr val="FF0000"/>
                </a:solidFill>
                <a:latin typeface="Franklin Gothic Book" pitchFamily="34" charset="0"/>
              </a:rPr>
              <a:t>на бумажном носителе не оформляются</a:t>
            </a:r>
            <a:r>
              <a:rPr lang="ru-RU" altLang="ru-RU" sz="1800" dirty="0" smtClean="0">
                <a:solidFill>
                  <a:srgbClr val="FF0000"/>
                </a:solidFill>
                <a:latin typeface="Franklin Gothic Book" pitchFamily="34" charset="0"/>
              </a:rPr>
              <a:t>.</a:t>
            </a:r>
          </a:p>
          <a:p>
            <a:pPr marL="0" indent="0" algn="just" defTabSz="914400">
              <a:buFont typeface="Arial" charset="0"/>
              <a:buNone/>
              <a:defRPr/>
            </a:pPr>
            <a:endParaRPr lang="ru-RU" altLang="ru-RU" sz="1800" dirty="0" smtClean="0">
              <a:solidFill>
                <a:srgbClr val="FF0000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BA33A41-FD26-4EEB-83EF-29E91A7A384E}" type="slidenum">
              <a:rPr lang="ru-RU" altLang="ru-RU">
                <a:solidFill>
                  <a:srgbClr val="898989"/>
                </a:solidFill>
              </a:rPr>
              <a:pPr/>
              <a:t>4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4101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>
              <a:defRPr/>
            </a:pPr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2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>
              <a:defRPr/>
            </a:pPr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419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" t="48058" r="78978" b="26416"/>
          <a:stretch>
            <a:fillRect/>
          </a:stretch>
        </p:blipFill>
        <p:spPr bwMode="auto">
          <a:xfrm>
            <a:off x="7812088" y="0"/>
            <a:ext cx="118745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Объект 2"/>
          <p:cNvSpPr txBox="1">
            <a:spLocks/>
          </p:cNvSpPr>
          <p:nvPr/>
        </p:nvSpPr>
        <p:spPr bwMode="auto">
          <a:xfrm>
            <a:off x="460375" y="1758950"/>
            <a:ext cx="835342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16" tIns="45716" rIns="45716" bIns="45716"/>
          <a:lstStyle>
            <a:lvl1pPr indent="357188" defTabSz="912813" eaLnBrk="0" hangingPunct="0">
              <a:tabLst>
                <a:tab pos="171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tabLst>
                <a:tab pos="171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tabLst>
                <a:tab pos="171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tabLst>
                <a:tab pos="171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tabLst>
                <a:tab pos="171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Lucida Sans Unicode" pitchFamily="34" charset="0"/>
              <a:buAutoNum type="arabicPeriod"/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Принятие или изменение локальных нормативных актов (при необходимости) с учетом мнения выборного органа первичной профсоюзной организации (при его наличии);</a:t>
            </a:r>
          </a:p>
          <a:p>
            <a:pPr indent="0" algn="just" eaLnBrk="1" fontAlgn="base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2060"/>
              </a:buClr>
              <a:buSzPct val="100000"/>
              <a:defRPr/>
            </a:pPr>
            <a:endParaRPr lang="ru-RU" altLang="ru-RU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 eaLnBrk="1" fontAlgn="base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2060"/>
              </a:buClr>
              <a:buSzPct val="100000"/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Подготовка и обсуждение с уполномоченными в установленном порядке представителями работников изменений (при необходимости) в соглашения и коллективные договоры в порядке, установленном ТК РФ;</a:t>
            </a:r>
          </a:p>
          <a:p>
            <a:pPr indent="0" algn="just" eaLnBrk="1" fontAlgn="base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2060"/>
              </a:buClr>
              <a:buSzPct val="100000"/>
              <a:defRPr/>
            </a:pPr>
            <a:endParaRPr lang="ru-RU" altLang="ru-RU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 eaLnBrk="1" fontAlgn="base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2060"/>
              </a:buClr>
              <a:buSzPct val="100000"/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Обеспечение технической готовности к представлению сведений о трудовой деятельности в электронном виде в информационную систему ПФР.</a:t>
            </a:r>
          </a:p>
          <a:p>
            <a:pPr algn="just" eaLnBrk="1" fontAlgn="base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Lucida Sans Unicode" pitchFamily="34" charset="0"/>
              <a:buAutoNum type="arabicPeriod"/>
              <a:defRPr/>
            </a:pPr>
            <a:endParaRPr lang="ru-RU" altLang="ru-RU" sz="1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 eaLnBrk="1" fontAlgn="base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002060"/>
              </a:buClr>
              <a:buSzPct val="100000"/>
              <a:defRPr/>
            </a:pP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  Уведомление </a:t>
            </a:r>
            <a:r>
              <a:rPr lang="ru-RU" altLang="ru-RU" sz="1700" b="1" u="sng" dirty="0" smtClean="0">
                <a:solidFill>
                  <a:srgbClr val="DA1F2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 30 июня 2020 года включительно </a:t>
            </a:r>
            <a:r>
              <a:rPr lang="ru-RU" alt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каждого работника в письменной форме об изменениях в трудовом законодательстве, а также о праве работника путем подачи заявления сделать выбор между продолжением ведения трудовой книжки на бумажном носителе или предоставлением ему работодателем сведений о трудовой деятельности в соответствии со ст.66.1 ТК РФ.</a:t>
            </a:r>
          </a:p>
          <a:p>
            <a:pPr indent="0" algn="just" eaLnBrk="1" fontAlgn="base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defRPr/>
            </a:pPr>
            <a:endParaRPr lang="ru-RU" altLang="ru-RU" sz="1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 bwMode="auto">
          <a:xfrm>
            <a:off x="396008" y="499042"/>
            <a:ext cx="7632848" cy="720080"/>
          </a:xfrm>
          <a:custGeom>
            <a:avLst/>
            <a:gdLst>
              <a:gd name="connsiteX0" fmla="*/ 0 w 3071439"/>
              <a:gd name="connsiteY0" fmla="*/ 96577 h 965770"/>
              <a:gd name="connsiteX1" fmla="*/ 96577 w 3071439"/>
              <a:gd name="connsiteY1" fmla="*/ 0 h 965770"/>
              <a:gd name="connsiteX2" fmla="*/ 2974862 w 3071439"/>
              <a:gd name="connsiteY2" fmla="*/ 0 h 965770"/>
              <a:gd name="connsiteX3" fmla="*/ 3071439 w 3071439"/>
              <a:gd name="connsiteY3" fmla="*/ 96577 h 965770"/>
              <a:gd name="connsiteX4" fmla="*/ 3071439 w 3071439"/>
              <a:gd name="connsiteY4" fmla="*/ 869193 h 965770"/>
              <a:gd name="connsiteX5" fmla="*/ 2974862 w 3071439"/>
              <a:gd name="connsiteY5" fmla="*/ 965770 h 965770"/>
              <a:gd name="connsiteX6" fmla="*/ 96577 w 3071439"/>
              <a:gd name="connsiteY6" fmla="*/ 965770 h 965770"/>
              <a:gd name="connsiteX7" fmla="*/ 0 w 3071439"/>
              <a:gd name="connsiteY7" fmla="*/ 869193 h 965770"/>
              <a:gd name="connsiteX8" fmla="*/ 0 w 3071439"/>
              <a:gd name="connsiteY8" fmla="*/ 96577 h 96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1439" h="965770">
                <a:moveTo>
                  <a:pt x="0" y="96577"/>
                </a:moveTo>
                <a:cubicBezTo>
                  <a:pt x="0" y="43239"/>
                  <a:pt x="43239" y="0"/>
                  <a:pt x="96577" y="0"/>
                </a:cubicBezTo>
                <a:lnTo>
                  <a:pt x="2974862" y="0"/>
                </a:lnTo>
                <a:cubicBezTo>
                  <a:pt x="3028200" y="0"/>
                  <a:pt x="3071439" y="43239"/>
                  <a:pt x="3071439" y="96577"/>
                </a:cubicBezTo>
                <a:lnTo>
                  <a:pt x="3071439" y="869193"/>
                </a:lnTo>
                <a:cubicBezTo>
                  <a:pt x="3071439" y="922531"/>
                  <a:pt x="3028200" y="965770"/>
                  <a:pt x="2974862" y="965770"/>
                </a:cubicBezTo>
                <a:lnTo>
                  <a:pt x="96577" y="965770"/>
                </a:lnTo>
                <a:cubicBezTo>
                  <a:pt x="43239" y="965770"/>
                  <a:pt x="0" y="922531"/>
                  <a:pt x="0" y="869193"/>
                </a:cubicBezTo>
                <a:lnTo>
                  <a:pt x="0" y="96577"/>
                </a:lnTo>
                <a:close/>
              </a:path>
            </a:pathLst>
          </a:custGeom>
          <a:noFill/>
          <a:effectLst/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6856" tIns="96856" rIns="96856" bIns="96856" spcCol="1270" anchor="ctr"/>
          <a:lstStyle/>
          <a:p>
            <a:pPr algn="ctr" defTabSz="800018">
              <a:lnSpc>
                <a:spcPct val="90000"/>
              </a:lnSpc>
              <a:spcAft>
                <a:spcPct val="35000"/>
              </a:spcAft>
              <a:defRPr/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800018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altLang="ru-RU" b="1" dirty="0">
                <a:solidFill>
                  <a:srgbClr val="FF0066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    </a:t>
            </a:r>
          </a:p>
          <a:p>
            <a:pPr defTabSz="800018">
              <a:lnSpc>
                <a:spcPct val="90000"/>
              </a:lnSpc>
              <a:spcAft>
                <a:spcPct val="35000"/>
              </a:spcAft>
              <a:defRPr/>
            </a:pPr>
            <a:endParaRPr lang="ru-RU" altLang="ru-RU" b="1" dirty="0">
              <a:solidFill>
                <a:srgbClr val="FF0066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defTabSz="800018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altLang="ru-RU" b="1" dirty="0">
                <a:solidFill>
                  <a:srgbClr val="FF0066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altLang="ru-RU" sz="17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 целях реализации положений закона работодатели в течение 2020 года осуществляют следующие мероприятия:</a:t>
            </a:r>
          </a:p>
          <a:p>
            <a:pPr defTabSz="800018">
              <a:lnSpc>
                <a:spcPct val="90000"/>
              </a:lnSpc>
              <a:spcAft>
                <a:spcPct val="35000"/>
              </a:spcAft>
              <a:defRPr/>
            </a:pPr>
            <a:endParaRPr lang="ru-RU" b="1" dirty="0">
              <a:solidFill>
                <a:srgbClr val="7D3C4A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одзаголовок 4"/>
          <p:cNvSpPr>
            <a:spLocks noGrp="1"/>
          </p:cNvSpPr>
          <p:nvPr>
            <p:ph idx="1"/>
          </p:nvPr>
        </p:nvSpPr>
        <p:spPr>
          <a:xfrm>
            <a:off x="174625" y="160338"/>
            <a:ext cx="7931150" cy="579437"/>
          </a:xfrm>
          <a:ln w="1270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365722" indent="-256006" eaLnBrk="1" fontAlgn="auto" hangingPunct="1">
              <a:spcBef>
                <a:spcPct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altLang="ru-RU" sz="2400" b="1" dirty="0">
                <a:solidFill>
                  <a:srgbClr val="FF0066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              Проект Электронной трудовой книжки</a:t>
            </a:r>
          </a:p>
        </p:txBody>
      </p:sp>
    </p:spTree>
    <p:extLst>
      <p:ext uri="{BB962C8B-B14F-4D97-AF65-F5344CB8AC3E}">
        <p14:creationId xmlns:p14="http://schemas.microsoft.com/office/powerpoint/2010/main" val="23950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CAFD58A-C7E3-4F82-BDDC-7DC9743103A0}" type="slidenum">
              <a:rPr lang="ru-RU" altLang="ru-RU">
                <a:solidFill>
                  <a:srgbClr val="898989"/>
                </a:solidFill>
              </a:rPr>
              <a:pPr/>
              <a:t>5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4101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>
              <a:defRPr/>
            </a:pPr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2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>
              <a:defRPr/>
            </a:pPr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4301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" t="48058" r="78978" b="26416"/>
          <a:stretch>
            <a:fillRect/>
          </a:stretch>
        </p:blipFill>
        <p:spPr bwMode="auto">
          <a:xfrm>
            <a:off x="7812088" y="0"/>
            <a:ext cx="118745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олилиния 12"/>
          <p:cNvSpPr/>
          <p:nvPr/>
        </p:nvSpPr>
        <p:spPr bwMode="auto">
          <a:xfrm>
            <a:off x="683568" y="476672"/>
            <a:ext cx="7344816" cy="504056"/>
          </a:xfrm>
          <a:custGeom>
            <a:avLst/>
            <a:gdLst>
              <a:gd name="connsiteX0" fmla="*/ 0 w 3071439"/>
              <a:gd name="connsiteY0" fmla="*/ 96577 h 965770"/>
              <a:gd name="connsiteX1" fmla="*/ 96577 w 3071439"/>
              <a:gd name="connsiteY1" fmla="*/ 0 h 965770"/>
              <a:gd name="connsiteX2" fmla="*/ 2974862 w 3071439"/>
              <a:gd name="connsiteY2" fmla="*/ 0 h 965770"/>
              <a:gd name="connsiteX3" fmla="*/ 3071439 w 3071439"/>
              <a:gd name="connsiteY3" fmla="*/ 96577 h 965770"/>
              <a:gd name="connsiteX4" fmla="*/ 3071439 w 3071439"/>
              <a:gd name="connsiteY4" fmla="*/ 869193 h 965770"/>
              <a:gd name="connsiteX5" fmla="*/ 2974862 w 3071439"/>
              <a:gd name="connsiteY5" fmla="*/ 965770 h 965770"/>
              <a:gd name="connsiteX6" fmla="*/ 96577 w 3071439"/>
              <a:gd name="connsiteY6" fmla="*/ 965770 h 965770"/>
              <a:gd name="connsiteX7" fmla="*/ 0 w 3071439"/>
              <a:gd name="connsiteY7" fmla="*/ 869193 h 965770"/>
              <a:gd name="connsiteX8" fmla="*/ 0 w 3071439"/>
              <a:gd name="connsiteY8" fmla="*/ 96577 h 96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1439" h="965770">
                <a:moveTo>
                  <a:pt x="0" y="96577"/>
                </a:moveTo>
                <a:cubicBezTo>
                  <a:pt x="0" y="43239"/>
                  <a:pt x="43239" y="0"/>
                  <a:pt x="96577" y="0"/>
                </a:cubicBezTo>
                <a:lnTo>
                  <a:pt x="2974862" y="0"/>
                </a:lnTo>
                <a:cubicBezTo>
                  <a:pt x="3028200" y="0"/>
                  <a:pt x="3071439" y="43239"/>
                  <a:pt x="3071439" y="96577"/>
                </a:cubicBezTo>
                <a:lnTo>
                  <a:pt x="3071439" y="869193"/>
                </a:lnTo>
                <a:cubicBezTo>
                  <a:pt x="3071439" y="922531"/>
                  <a:pt x="3028200" y="965770"/>
                  <a:pt x="2974862" y="965770"/>
                </a:cubicBezTo>
                <a:lnTo>
                  <a:pt x="96577" y="965770"/>
                </a:lnTo>
                <a:cubicBezTo>
                  <a:pt x="43239" y="965770"/>
                  <a:pt x="0" y="922531"/>
                  <a:pt x="0" y="869193"/>
                </a:cubicBezTo>
                <a:lnTo>
                  <a:pt x="0" y="96577"/>
                </a:lnTo>
                <a:close/>
              </a:path>
            </a:pathLst>
          </a:custGeom>
          <a:noFill/>
          <a:effectLst/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6856" tIns="96856" rIns="96856" bIns="96856" spcCol="1270" anchor="ctr"/>
          <a:lstStyle/>
          <a:p>
            <a:pPr algn="ctr" defTabSz="800018">
              <a:lnSpc>
                <a:spcPct val="90000"/>
              </a:lnSpc>
              <a:spcAft>
                <a:spcPct val="35000"/>
              </a:spcAft>
              <a:defRPr/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00018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altLang="ru-RU" b="1" dirty="0">
                <a:solidFill>
                  <a:srgbClr val="DEF5FA">
                    <a:lumMod val="25000"/>
                  </a:srgb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Изменения, вносимые в ФЗ от 01.04.1996 № 27-ФЗ:</a:t>
            </a:r>
          </a:p>
          <a:p>
            <a:pPr algn="ctr" defTabSz="800018">
              <a:lnSpc>
                <a:spcPct val="90000"/>
              </a:lnSpc>
              <a:spcAft>
                <a:spcPct val="35000"/>
              </a:spcAft>
              <a:defRPr/>
            </a:pPr>
            <a:endParaRPr lang="ru-RU" b="1" dirty="0">
              <a:solidFill>
                <a:srgbClr val="7D3C4A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одзаголовок 4"/>
          <p:cNvSpPr>
            <a:spLocks noGrp="1"/>
          </p:cNvSpPr>
          <p:nvPr>
            <p:ph idx="1"/>
          </p:nvPr>
        </p:nvSpPr>
        <p:spPr>
          <a:xfrm>
            <a:off x="179388" y="0"/>
            <a:ext cx="7931150" cy="579438"/>
          </a:xfrm>
          <a:ln w="1270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365722" indent="-256006" eaLnBrk="1" fontAlgn="auto" hangingPunct="1">
              <a:spcBef>
                <a:spcPct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altLang="ru-RU" sz="2400" b="1" dirty="0">
                <a:solidFill>
                  <a:srgbClr val="FF0066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              Проект Электронной трудовой книжки</a:t>
            </a:r>
          </a:p>
        </p:txBody>
      </p:sp>
      <p:sp>
        <p:nvSpPr>
          <p:cNvPr id="43018" name="Прямоугольник 22"/>
          <p:cNvSpPr>
            <a:spLocks noChangeArrowheads="1"/>
          </p:cNvSpPr>
          <p:nvPr/>
        </p:nvSpPr>
        <p:spPr bwMode="auto">
          <a:xfrm>
            <a:off x="460375" y="847725"/>
            <a:ext cx="80232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281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Индивидуальный лицевой счет дополняется разделом </a:t>
            </a:r>
            <a:endParaRPr lang="en-US" altLang="ru-RU" smtClean="0">
              <a:solidFill>
                <a:srgbClr val="002060"/>
              </a:solidFill>
              <a:latin typeface="Arial" charset="0"/>
              <a:cs typeface="Times New Roman" pitchFamily="18" charset="0"/>
            </a:endParaRPr>
          </a:p>
          <a:p>
            <a:pPr algn="ctr" defTabSz="912813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b="1" smtClean="0">
                <a:solidFill>
                  <a:srgbClr val="002060"/>
                </a:solidFill>
                <a:latin typeface="Arial" charset="0"/>
                <a:cs typeface="Times New Roman" pitchFamily="18" charset="0"/>
              </a:rPr>
              <a:t>«Сведения о трудовой деятельности»: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0838" y="1530350"/>
            <a:ext cx="84836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indent="-400050" algn="just" defTabSz="914400" fontAlgn="base">
              <a:spcBef>
                <a:spcPct val="0"/>
              </a:spcBef>
              <a:spcAft>
                <a:spcPct val="0"/>
              </a:spcAft>
              <a:buFontTx/>
              <a:buAutoNum type="romanUcPeriod"/>
              <a:defRPr/>
            </a:pPr>
            <a:r>
              <a:rPr lang="ru-RU" altLang="ru-RU" b="1" dirty="0">
                <a:solidFill>
                  <a:srgbClr val="EB641B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Место работы: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(наименование страхователя, сведения об изменении наименования, основание изменения (реквизиты приказов (распоряжений), иных решений или документов, подтверждающих изменение наименование страхователя, регистрационный номер страхования).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b="1" dirty="0">
                <a:solidFill>
                  <a:srgbClr val="EB641B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altLang="ru-RU" b="1" dirty="0">
                <a:solidFill>
                  <a:srgbClr val="EB641B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 Сведения о выполняемой работе и периодах работы:</a:t>
            </a:r>
          </a:p>
          <a:p>
            <a:pPr marL="285750" indent="-285750" algn="just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сведения о приеме на работу с указанием структурного подразделения;</a:t>
            </a:r>
          </a:p>
          <a:p>
            <a:pPr marL="285750" indent="-285750" algn="just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трудовая функция (должность, профессия, специальность с указанием квалификации, конкретный вид поручаемой работнику работы;</a:t>
            </a:r>
          </a:p>
          <a:p>
            <a:pPr marL="285750" indent="-285750" algn="just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сведения о переводах на другую </a:t>
            </a:r>
            <a:r>
              <a:rPr lang="ru-RU" alt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постоянную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работу;</a:t>
            </a:r>
          </a:p>
          <a:p>
            <a:pPr marL="285750" indent="-285750" algn="just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сведения об увольнении, основаниях и о причинах прекращения трудовых отношений;</a:t>
            </a:r>
          </a:p>
          <a:p>
            <a:pPr marL="285750" indent="-285750" algn="just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реквизиты приказов (распоряжений), иных решений или документов, подтверждающих оформление трудовых отношений.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b="1" dirty="0">
                <a:solidFill>
                  <a:srgbClr val="EB641B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altLang="ru-RU" b="1" dirty="0">
                <a:solidFill>
                  <a:srgbClr val="EB641B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Информация о </a:t>
            </a:r>
            <a:r>
              <a:rPr lang="ru-RU" altLang="ru-RU" b="1" dirty="0" smtClean="0">
                <a:solidFill>
                  <a:srgbClr val="EB641B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подаче </a:t>
            </a:r>
            <a:r>
              <a:rPr lang="ru-RU" altLang="ru-RU" b="1" dirty="0">
                <a:solidFill>
                  <a:srgbClr val="EB641B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заявления 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 выборе способа ведения трудовой книжки).</a:t>
            </a:r>
          </a:p>
        </p:txBody>
      </p:sp>
    </p:spTree>
    <p:extLst>
      <p:ext uri="{BB962C8B-B14F-4D97-AF65-F5344CB8AC3E}">
        <p14:creationId xmlns:p14="http://schemas.microsoft.com/office/powerpoint/2010/main" val="6344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51DC5E2-EB49-4962-9B40-20FD5B92629F}" type="slidenum">
              <a:rPr lang="ru-RU" altLang="ru-RU">
                <a:solidFill>
                  <a:srgbClr val="898989"/>
                </a:solidFill>
              </a:rPr>
              <a:pPr/>
              <a:t>6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4101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>
              <a:defRPr/>
            </a:pPr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2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>
              <a:defRPr/>
            </a:pPr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4403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" t="48058" r="78978" b="26416"/>
          <a:stretch>
            <a:fillRect/>
          </a:stretch>
        </p:blipFill>
        <p:spPr bwMode="auto">
          <a:xfrm>
            <a:off x="7812088" y="0"/>
            <a:ext cx="118745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олилиния 12"/>
          <p:cNvSpPr/>
          <p:nvPr/>
        </p:nvSpPr>
        <p:spPr bwMode="auto">
          <a:xfrm>
            <a:off x="323528" y="476672"/>
            <a:ext cx="7344816" cy="504056"/>
          </a:xfrm>
          <a:custGeom>
            <a:avLst/>
            <a:gdLst>
              <a:gd name="connsiteX0" fmla="*/ 0 w 3071439"/>
              <a:gd name="connsiteY0" fmla="*/ 96577 h 965770"/>
              <a:gd name="connsiteX1" fmla="*/ 96577 w 3071439"/>
              <a:gd name="connsiteY1" fmla="*/ 0 h 965770"/>
              <a:gd name="connsiteX2" fmla="*/ 2974862 w 3071439"/>
              <a:gd name="connsiteY2" fmla="*/ 0 h 965770"/>
              <a:gd name="connsiteX3" fmla="*/ 3071439 w 3071439"/>
              <a:gd name="connsiteY3" fmla="*/ 96577 h 965770"/>
              <a:gd name="connsiteX4" fmla="*/ 3071439 w 3071439"/>
              <a:gd name="connsiteY4" fmla="*/ 869193 h 965770"/>
              <a:gd name="connsiteX5" fmla="*/ 2974862 w 3071439"/>
              <a:gd name="connsiteY5" fmla="*/ 965770 h 965770"/>
              <a:gd name="connsiteX6" fmla="*/ 96577 w 3071439"/>
              <a:gd name="connsiteY6" fmla="*/ 965770 h 965770"/>
              <a:gd name="connsiteX7" fmla="*/ 0 w 3071439"/>
              <a:gd name="connsiteY7" fmla="*/ 869193 h 965770"/>
              <a:gd name="connsiteX8" fmla="*/ 0 w 3071439"/>
              <a:gd name="connsiteY8" fmla="*/ 96577 h 96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1439" h="965770">
                <a:moveTo>
                  <a:pt x="0" y="96577"/>
                </a:moveTo>
                <a:cubicBezTo>
                  <a:pt x="0" y="43239"/>
                  <a:pt x="43239" y="0"/>
                  <a:pt x="96577" y="0"/>
                </a:cubicBezTo>
                <a:lnTo>
                  <a:pt x="2974862" y="0"/>
                </a:lnTo>
                <a:cubicBezTo>
                  <a:pt x="3028200" y="0"/>
                  <a:pt x="3071439" y="43239"/>
                  <a:pt x="3071439" y="96577"/>
                </a:cubicBezTo>
                <a:lnTo>
                  <a:pt x="3071439" y="869193"/>
                </a:lnTo>
                <a:cubicBezTo>
                  <a:pt x="3071439" y="922531"/>
                  <a:pt x="3028200" y="965770"/>
                  <a:pt x="2974862" y="965770"/>
                </a:cubicBezTo>
                <a:lnTo>
                  <a:pt x="96577" y="965770"/>
                </a:lnTo>
                <a:cubicBezTo>
                  <a:pt x="43239" y="965770"/>
                  <a:pt x="0" y="922531"/>
                  <a:pt x="0" y="869193"/>
                </a:cubicBezTo>
                <a:lnTo>
                  <a:pt x="0" y="96577"/>
                </a:lnTo>
                <a:close/>
              </a:path>
            </a:pathLst>
          </a:custGeom>
          <a:noFill/>
          <a:effectLst/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6856" tIns="96856" rIns="96856" bIns="96856" anchor="ctr"/>
          <a:lstStyle>
            <a:lvl1pPr defTabSz="798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98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98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98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98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98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98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98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98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dirty="0" smtClean="0">
              <a:solidFill>
                <a:srgbClr val="FFFFFF"/>
              </a:solidFill>
              <a:latin typeface="Lucida Sans Unicode" pitchFamily="34" charset="0"/>
            </a:endParaRPr>
          </a:p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b="1" dirty="0" smtClean="0">
                <a:solidFill>
                  <a:srgbClr val="DEF5FA">
                    <a:lumMod val="25000"/>
                  </a:srgbClr>
                </a:solidFill>
                <a:latin typeface="Cambria" pitchFamily="18" charset="0"/>
              </a:rPr>
              <a:t>Изменения, вносимые в ФЗ от 01.04.1996 № 27-ФЗ:</a:t>
            </a:r>
          </a:p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b="1" dirty="0" smtClean="0">
              <a:solidFill>
                <a:srgbClr val="3F1E25"/>
              </a:solidFill>
              <a:latin typeface="Lucida Sans Unicode" pitchFamily="34" charset="0"/>
            </a:endParaRPr>
          </a:p>
        </p:txBody>
      </p:sp>
      <p:sp>
        <p:nvSpPr>
          <p:cNvPr id="28" name="Подзаголовок 4"/>
          <p:cNvSpPr>
            <a:spLocks noGrp="1"/>
          </p:cNvSpPr>
          <p:nvPr>
            <p:ph idx="1"/>
          </p:nvPr>
        </p:nvSpPr>
        <p:spPr>
          <a:xfrm>
            <a:off x="179388" y="0"/>
            <a:ext cx="7931150" cy="579438"/>
          </a:xfrm>
          <a:ln w="1270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ru-RU" altLang="ru-RU" sz="2400" b="1" smtClean="0">
                <a:solidFill>
                  <a:srgbClr val="FF0066"/>
                </a:solidFill>
                <a:latin typeface="Cambria" pitchFamily="18" charset="0"/>
                <a:ea typeface="Cambria Math" pitchFamily="18" charset="0"/>
                <a:cs typeface="Cambria Math" pitchFamily="18" charset="0"/>
              </a:rPr>
              <a:t>                  Проект Электронной трудовой книжки</a:t>
            </a:r>
          </a:p>
        </p:txBody>
      </p:sp>
      <p:sp>
        <p:nvSpPr>
          <p:cNvPr id="17" name="Объект 2"/>
          <p:cNvSpPr txBox="1">
            <a:spLocks/>
          </p:cNvSpPr>
          <p:nvPr/>
        </p:nvSpPr>
        <p:spPr bwMode="auto">
          <a:xfrm>
            <a:off x="179388" y="908050"/>
            <a:ext cx="8640762" cy="5545138"/>
          </a:xfrm>
          <a:prstGeom prst="rect">
            <a:avLst/>
          </a:prstGeom>
          <a:noFill/>
          <a:ln>
            <a:noFill/>
          </a:ln>
          <a:extLst/>
        </p:spPr>
        <p:txBody>
          <a:bodyPr lIns="91430" tIns="45716" rIns="91430" bIns="45716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358738" algn="just" eaLnBrk="1" hangingPunct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>
                <a:solidFill>
                  <a:srgbClr val="FF0066"/>
                </a:solidFill>
                <a:cs typeface="Times New Roman" pitchFamily="18" charset="0"/>
              </a:rPr>
              <a:t>С 1 января 2020 </a:t>
            </a:r>
            <a:r>
              <a:rPr lang="ru-RU" altLang="ru-RU" sz="1400" dirty="0">
                <a:solidFill>
                  <a:srgbClr val="002060"/>
                </a:solidFill>
                <a:cs typeface="Times New Roman" pitchFamily="18" charset="0"/>
              </a:rPr>
              <a:t>работодатели представляют в ПФР ежемесячно </a:t>
            </a: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не позднее 15 </a:t>
            </a:r>
            <a:r>
              <a:rPr lang="ru-RU" altLang="ru-RU" sz="1400" dirty="0">
                <a:solidFill>
                  <a:srgbClr val="002060"/>
                </a:solidFill>
                <a:cs typeface="Times New Roman" pitchFamily="18" charset="0"/>
              </a:rPr>
              <a:t>числа месяца, следующего за отчетным сведения о трудовой деятельности </a:t>
            </a: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(прием, перевод, увольнение, переименование, подача заявления).</a:t>
            </a:r>
          </a:p>
          <a:p>
            <a:pPr algn="just" eaLnBrk="1" hangingPunct="1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altLang="ru-RU" sz="1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        При представлении сведений впервые в отношении работника одновременно представляются сведения о его трудовой деятельности по состоянию на 1 января 2020 года у данного работодателя. </a:t>
            </a:r>
          </a:p>
          <a:p>
            <a:pPr algn="just" eaLnBrk="1" hangingPunct="1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         При отсутствии у работника в 2020 году каких-либо мероприятий – работодатель представляет сведения о трудовой деятельности по такому работнику по состоянию на 01.01.2020 г. – </a:t>
            </a:r>
            <a:r>
              <a:rPr lang="ru-RU" altLang="ru-RU" sz="1400" dirty="0" smtClean="0">
                <a:solidFill>
                  <a:srgbClr val="DA1F28">
                    <a:lumMod val="75000"/>
                  </a:srgbClr>
                </a:solidFill>
                <a:cs typeface="Times New Roman" pitchFamily="18" charset="0"/>
              </a:rPr>
              <a:t>не позднее 15 февраля 2021 г</a:t>
            </a: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  <a:defRPr/>
            </a:pPr>
            <a:endParaRPr lang="ru-RU" altLang="ru-RU" sz="600" dirty="0">
              <a:solidFill>
                <a:srgbClr val="002060"/>
              </a:solidFill>
              <a:cs typeface="Times New Roman" pitchFamily="18" charset="0"/>
            </a:endParaRPr>
          </a:p>
          <a:p>
            <a:pPr indent="358738" algn="just" eaLnBrk="1" hangingPunct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1400" b="1" dirty="0">
                <a:solidFill>
                  <a:srgbClr val="FF0066"/>
                </a:solidFill>
                <a:cs typeface="Times New Roman" pitchFamily="18" charset="0"/>
              </a:rPr>
              <a:t>С  1 января 2021 </a:t>
            </a:r>
            <a:r>
              <a:rPr lang="ru-RU" altLang="ru-RU" sz="1400" dirty="0">
                <a:solidFill>
                  <a:srgbClr val="002060"/>
                </a:solidFill>
                <a:cs typeface="Times New Roman" pitchFamily="18" charset="0"/>
              </a:rPr>
              <a:t>– сведения предоставляются  ежемесячно не позднее 15-го числа месяца, следующего за отчетным периодом - месяцем, а в случаях приема на работу и увольнения работника сведения на данного работника представляются не позднее рабочего дня следующего за днем издания соответствующего приказа (распоряжения</a:t>
            </a: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).</a:t>
            </a:r>
          </a:p>
          <a:p>
            <a:pPr algn="just" eaLnBrk="1" hangingPunct="1">
              <a:lnSpc>
                <a:spcPct val="115000"/>
              </a:lnSpc>
              <a:spcBef>
                <a:spcPts val="0"/>
              </a:spcBef>
              <a:buFont typeface="Arial" pitchFamily="34" charset="0"/>
              <a:buNone/>
              <a:defRPr/>
            </a:pPr>
            <a:endParaRPr lang="ru-RU" altLang="ru-RU" sz="600" dirty="0">
              <a:solidFill>
                <a:srgbClr val="002060"/>
              </a:solidFill>
              <a:cs typeface="Times New Roman" pitchFamily="18" charset="0"/>
            </a:endParaRPr>
          </a:p>
          <a:p>
            <a:pPr indent="358738" algn="just" eaLnBrk="1" hangingPunct="1">
              <a:lnSpc>
                <a:spcPct val="115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sz="1400" dirty="0">
                <a:solidFill>
                  <a:srgbClr val="002060"/>
                </a:solidFill>
                <a:cs typeface="Times New Roman" pitchFamily="18" charset="0"/>
              </a:rPr>
              <a:t>Работодатель, с численностью 25 и более лиц, представляет сведения о трудовой деятельности в форме электронного документа, подписанного усиленной квалифицированной электронной подписью. </a:t>
            </a:r>
            <a:endParaRPr lang="ru-RU" altLang="ru-RU" sz="14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0"/>
              </a:spcBef>
              <a:buClr>
                <a:srgbClr val="FF0000"/>
              </a:buClr>
              <a:buFont typeface="Arial" pitchFamily="34" charset="0"/>
              <a:buNone/>
              <a:defRPr/>
            </a:pPr>
            <a:r>
              <a:rPr lang="ru-RU" altLang="ru-RU" sz="1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       Для </a:t>
            </a:r>
            <a:r>
              <a:rPr lang="ru-RU" altLang="ru-RU" sz="1400" dirty="0">
                <a:solidFill>
                  <a:srgbClr val="002060"/>
                </a:solidFill>
                <a:cs typeface="Times New Roman" pitchFamily="18" charset="0"/>
              </a:rPr>
              <a:t>работодателей, которые не подключены к электронному документообороту, ПФР </a:t>
            </a: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разрабатывает </a:t>
            </a:r>
            <a:r>
              <a:rPr lang="ru-RU" altLang="ru-RU" sz="1400" dirty="0">
                <a:solidFill>
                  <a:srgbClr val="002060"/>
                </a:solidFill>
                <a:cs typeface="Times New Roman" pitchFamily="18" charset="0"/>
              </a:rPr>
              <a:t>сервис для формирования отчетности в электронном </a:t>
            </a: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виде.</a:t>
            </a:r>
          </a:p>
          <a:p>
            <a:pPr algn="just" eaLnBrk="1" hangingPunct="1">
              <a:lnSpc>
                <a:spcPct val="115000"/>
              </a:lnSpc>
              <a:spcBef>
                <a:spcPts val="0"/>
              </a:spcBef>
              <a:buClr>
                <a:srgbClr val="FF0000"/>
              </a:buClr>
              <a:buFont typeface="Arial" pitchFamily="34" charset="0"/>
              <a:buNone/>
              <a:defRPr/>
            </a:pPr>
            <a:endParaRPr lang="ru-RU" altLang="ru-RU" sz="600" dirty="0">
              <a:solidFill>
                <a:srgbClr val="002060"/>
              </a:solidFill>
              <a:cs typeface="Times New Roman" pitchFamily="18" charset="0"/>
            </a:endParaRPr>
          </a:p>
          <a:p>
            <a:pPr indent="358738" algn="just" eaLnBrk="1" hangingPunct="1">
              <a:lnSpc>
                <a:spcPct val="115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sz="1400" dirty="0">
                <a:solidFill>
                  <a:srgbClr val="002060"/>
                </a:solidFill>
                <a:cs typeface="Times New Roman" pitchFamily="18" charset="0"/>
              </a:rPr>
              <a:t>За нарушения представления сведений о трудовой </a:t>
            </a:r>
            <a:r>
              <a:rPr lang="ru-RU" altLang="ru-RU" sz="1400" dirty="0" smtClean="0">
                <a:solidFill>
                  <a:srgbClr val="002060"/>
                </a:solidFill>
                <a:cs typeface="Times New Roman" pitchFamily="18" charset="0"/>
              </a:rPr>
              <a:t>деятельности</a:t>
            </a:r>
            <a:r>
              <a:rPr lang="ru-RU" altLang="ru-RU" sz="1400" dirty="0">
                <a:solidFill>
                  <a:srgbClr val="002060"/>
                </a:solidFill>
                <a:cs typeface="Times New Roman" pitchFamily="18" charset="0"/>
              </a:rPr>
              <a:t>, должностное лицо страхователя несет ответственность в соответствии с КоАП РФ за нарушение трудового законодательства. Информацию о непредставлении в установленный срок либо представлении неполных и (или) недостоверных сведений о трудовой деятельности работающих лиц территориальный орган ПФР направляет в </a:t>
            </a:r>
            <a:r>
              <a:rPr lang="ru-RU" altLang="ru-RU" sz="1400" dirty="0" err="1">
                <a:solidFill>
                  <a:srgbClr val="002060"/>
                </a:solidFill>
                <a:cs typeface="Times New Roman" pitchFamily="18" charset="0"/>
              </a:rPr>
              <a:t>Роструд</a:t>
            </a:r>
            <a:r>
              <a:rPr lang="ru-RU" altLang="ru-RU" sz="1400" dirty="0">
                <a:solidFill>
                  <a:srgbClr val="002060"/>
                </a:solidFill>
                <a:cs typeface="Times New Roman" pitchFamily="18" charset="0"/>
              </a:rPr>
              <a:t> и его территориальным органам (государственным инспекциям труда), в порядке межведомственного взаимодействия, на федеральном уровне.</a:t>
            </a:r>
          </a:p>
          <a:p>
            <a:pPr algn="just" eaLnBrk="1" hangingPunct="1">
              <a:lnSpc>
                <a:spcPct val="115000"/>
              </a:lnSpc>
              <a:spcBef>
                <a:spcPts val="0"/>
              </a:spcBef>
              <a:buClr>
                <a:srgbClr val="FF0000"/>
              </a:buClr>
              <a:buFont typeface="Arial" pitchFamily="34" charset="0"/>
              <a:buNone/>
              <a:tabLst>
                <a:tab pos="361912" algn="l"/>
              </a:tabLst>
              <a:defRPr/>
            </a:pPr>
            <a:endParaRPr lang="ru-RU" altLang="ru-RU" sz="13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342865" indent="-342865" algn="just" eaLnBrk="1" hangingPunct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ru-RU" altLang="ru-RU" sz="1300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61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C7EF3ED-963D-48BC-B4DC-5B27716B34CA}" type="slidenum">
              <a:rPr lang="ru-RU" altLang="ru-RU">
                <a:solidFill>
                  <a:srgbClr val="898989"/>
                </a:solidFill>
              </a:rPr>
              <a:pPr/>
              <a:t>7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4101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>
              <a:defRPr/>
            </a:pPr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102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/>
          <a:lstStyle/>
          <a:p>
            <a:pPr>
              <a:defRPr/>
            </a:pPr>
            <a:endParaRPr lang="ru-RU" altLang="ru-RU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4608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" t="48058" r="78978" b="26416"/>
          <a:stretch>
            <a:fillRect/>
          </a:stretch>
        </p:blipFill>
        <p:spPr bwMode="auto">
          <a:xfrm>
            <a:off x="7812088" y="0"/>
            <a:ext cx="118745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олилиния 12"/>
          <p:cNvSpPr/>
          <p:nvPr/>
        </p:nvSpPr>
        <p:spPr bwMode="auto">
          <a:xfrm>
            <a:off x="323528" y="476673"/>
            <a:ext cx="7848872" cy="576064"/>
          </a:xfrm>
          <a:custGeom>
            <a:avLst/>
            <a:gdLst>
              <a:gd name="connsiteX0" fmla="*/ 0 w 3071439"/>
              <a:gd name="connsiteY0" fmla="*/ 96577 h 965770"/>
              <a:gd name="connsiteX1" fmla="*/ 96577 w 3071439"/>
              <a:gd name="connsiteY1" fmla="*/ 0 h 965770"/>
              <a:gd name="connsiteX2" fmla="*/ 2974862 w 3071439"/>
              <a:gd name="connsiteY2" fmla="*/ 0 h 965770"/>
              <a:gd name="connsiteX3" fmla="*/ 3071439 w 3071439"/>
              <a:gd name="connsiteY3" fmla="*/ 96577 h 965770"/>
              <a:gd name="connsiteX4" fmla="*/ 3071439 w 3071439"/>
              <a:gd name="connsiteY4" fmla="*/ 869193 h 965770"/>
              <a:gd name="connsiteX5" fmla="*/ 2974862 w 3071439"/>
              <a:gd name="connsiteY5" fmla="*/ 965770 h 965770"/>
              <a:gd name="connsiteX6" fmla="*/ 96577 w 3071439"/>
              <a:gd name="connsiteY6" fmla="*/ 965770 h 965770"/>
              <a:gd name="connsiteX7" fmla="*/ 0 w 3071439"/>
              <a:gd name="connsiteY7" fmla="*/ 869193 h 965770"/>
              <a:gd name="connsiteX8" fmla="*/ 0 w 3071439"/>
              <a:gd name="connsiteY8" fmla="*/ 96577 h 96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1439" h="965770">
                <a:moveTo>
                  <a:pt x="0" y="96577"/>
                </a:moveTo>
                <a:cubicBezTo>
                  <a:pt x="0" y="43239"/>
                  <a:pt x="43239" y="0"/>
                  <a:pt x="96577" y="0"/>
                </a:cubicBezTo>
                <a:lnTo>
                  <a:pt x="2974862" y="0"/>
                </a:lnTo>
                <a:cubicBezTo>
                  <a:pt x="3028200" y="0"/>
                  <a:pt x="3071439" y="43239"/>
                  <a:pt x="3071439" y="96577"/>
                </a:cubicBezTo>
                <a:lnTo>
                  <a:pt x="3071439" y="869193"/>
                </a:lnTo>
                <a:cubicBezTo>
                  <a:pt x="3071439" y="922531"/>
                  <a:pt x="3028200" y="965770"/>
                  <a:pt x="2974862" y="965770"/>
                </a:cubicBezTo>
                <a:lnTo>
                  <a:pt x="96577" y="965770"/>
                </a:lnTo>
                <a:cubicBezTo>
                  <a:pt x="43239" y="965770"/>
                  <a:pt x="0" y="922531"/>
                  <a:pt x="0" y="869193"/>
                </a:cubicBezTo>
                <a:lnTo>
                  <a:pt x="0" y="96577"/>
                </a:lnTo>
                <a:close/>
              </a:path>
            </a:pathLst>
          </a:custGeom>
          <a:noFill/>
          <a:effectLst/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6856" tIns="96856" rIns="96856" bIns="96856" anchor="ctr"/>
          <a:lstStyle>
            <a:lvl1pPr defTabSz="798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98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98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98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98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98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98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98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98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dirty="0" smtClean="0">
              <a:solidFill>
                <a:srgbClr val="FFFFFF"/>
              </a:solidFill>
              <a:latin typeface="Lucida Sans Unicode" pitchFamily="34" charset="0"/>
            </a:endParaRPr>
          </a:p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altLang="ru-RU" b="1" dirty="0" smtClean="0">
                <a:solidFill>
                  <a:srgbClr val="FF0066"/>
                </a:solidFill>
                <a:latin typeface="Cambria" pitchFamily="18" charset="0"/>
              </a:rPr>
              <a:t>        </a:t>
            </a:r>
            <a:r>
              <a:rPr lang="ru-RU" altLang="ru-RU" b="1" dirty="0" smtClean="0">
                <a:solidFill>
                  <a:srgbClr val="DEF5FA">
                    <a:lumMod val="25000"/>
                  </a:srgbClr>
                </a:solidFill>
                <a:latin typeface="Cambria" pitchFamily="18" charset="0"/>
              </a:rPr>
              <a:t>Изменения в локальные нормативные акты</a:t>
            </a:r>
          </a:p>
          <a:p>
            <a:pPr algn="ctr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b="1" dirty="0" smtClean="0">
              <a:solidFill>
                <a:srgbClr val="3F1E25"/>
              </a:solidFill>
              <a:latin typeface="Lucida Sans Unicode" pitchFamily="34" charset="0"/>
            </a:endParaRPr>
          </a:p>
        </p:txBody>
      </p:sp>
      <p:sp>
        <p:nvSpPr>
          <p:cNvPr id="28" name="Подзаголовок 4"/>
          <p:cNvSpPr>
            <a:spLocks noGrp="1"/>
          </p:cNvSpPr>
          <p:nvPr>
            <p:ph idx="1"/>
          </p:nvPr>
        </p:nvSpPr>
        <p:spPr>
          <a:xfrm>
            <a:off x="179388" y="0"/>
            <a:ext cx="7931150" cy="579438"/>
          </a:xfrm>
          <a:ln w="12700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eaLnBrk="1" hangingPunct="1">
              <a:spcBef>
                <a:spcPct val="0"/>
              </a:spcBef>
              <a:buFont typeface="Wingdings 3" pitchFamily="18" charset="2"/>
              <a:buNone/>
            </a:pPr>
            <a:r>
              <a:rPr lang="ru-RU" altLang="ru-RU" sz="2400" b="1" smtClean="0">
                <a:solidFill>
                  <a:srgbClr val="FF0066"/>
                </a:solidFill>
                <a:latin typeface="Cambria" pitchFamily="18" charset="0"/>
                <a:ea typeface="Cambria Math" pitchFamily="18" charset="0"/>
                <a:cs typeface="Cambria Math" pitchFamily="18" charset="0"/>
              </a:rPr>
              <a:t>                  Проект Электронной трудовой книжки</a:t>
            </a:r>
          </a:p>
        </p:txBody>
      </p:sp>
      <p:sp>
        <p:nvSpPr>
          <p:cNvPr id="46090" name="Объект 2"/>
          <p:cNvSpPr txBox="1">
            <a:spLocks/>
          </p:cNvSpPr>
          <p:nvPr/>
        </p:nvSpPr>
        <p:spPr bwMode="auto">
          <a:xfrm>
            <a:off x="250825" y="1268413"/>
            <a:ext cx="864235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>
            <a:lvl1pPr marL="341313" indent="-341313" defTabSz="912813">
              <a:tabLst>
                <a:tab pos="3603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>
              <a:tabLst>
                <a:tab pos="3603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>
              <a:tabLst>
                <a:tab pos="3603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>
              <a:tabLst>
                <a:tab pos="3603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>
              <a:tabLst>
                <a:tab pos="3603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charset="0"/>
              <a:buNone/>
            </a:pPr>
            <a:endParaRPr lang="ru-RU" altLang="ru-RU" sz="13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altLang="ru-RU" sz="13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403225" y="1420813"/>
            <a:ext cx="8416925" cy="4384675"/>
          </a:xfrm>
          <a:prstGeom prst="rect">
            <a:avLst/>
          </a:prstGeom>
          <a:noFill/>
          <a:ln>
            <a:noFill/>
          </a:ln>
          <a:extLst/>
        </p:spPr>
        <p:txBody>
          <a:bodyPr lIns="91430" tIns="45716" rIns="91430" bIns="45716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358738" algn="just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ru-RU" altLang="ru-RU" sz="1600" b="1" dirty="0">
                <a:solidFill>
                  <a:srgbClr val="FF0066"/>
                </a:solidFill>
                <a:cs typeface="Times New Roman" pitchFamily="18" charset="0"/>
              </a:rPr>
              <a:t>Локальный нормативный акт </a:t>
            </a:r>
            <a:r>
              <a:rPr lang="ru-RU" sz="1600" dirty="0">
                <a:solidFill>
                  <a:srgbClr val="002060"/>
                </a:solidFill>
                <a:cs typeface="Arial" charset="0"/>
              </a:rPr>
              <a:t>— документ содержащий нормы трудового права, которые принимает работодатель в пределах своей компетенции в соответствии с законами и иными нормативными правовыми актами, коллективным договором, соглашениями (ст. 8 ТК РФ).</a:t>
            </a:r>
          </a:p>
          <a:p>
            <a:pPr indent="358738" algn="just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</a:rPr>
              <a:t>К локальным нормативным актам, в которых упоминается «трудовая книжка» </a:t>
            </a:r>
            <a:r>
              <a:rPr lang="ru-RU" altLang="ru-RU" sz="1600" dirty="0" smtClean="0">
                <a:solidFill>
                  <a:srgbClr val="002060"/>
                </a:solidFill>
                <a:cs typeface="Times New Roman" pitchFamily="18" charset="0"/>
              </a:rPr>
              <a:t>относятся, </a:t>
            </a: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</a:rPr>
              <a:t>в частности: </a:t>
            </a:r>
          </a:p>
          <a:p>
            <a:pPr indent="358738" algn="just">
              <a:spcAft>
                <a:spcPts val="1200"/>
              </a:spcAft>
              <a:buClr>
                <a:srgbClr val="FF0066"/>
              </a:buClr>
              <a:buFont typeface="Wingdings" pitchFamily="2" charset="2"/>
              <a:buChar char="Ø"/>
              <a:defRPr/>
            </a:pP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</a:rPr>
              <a:t>Правила внутреннего трудового распорядка;</a:t>
            </a:r>
          </a:p>
          <a:p>
            <a:pPr indent="358738" algn="just">
              <a:spcAft>
                <a:spcPts val="1200"/>
              </a:spcAft>
              <a:buClr>
                <a:srgbClr val="FF0066"/>
              </a:buClr>
              <a:buFont typeface="Wingdings" pitchFamily="2" charset="2"/>
              <a:buChar char="Ø"/>
              <a:defRPr/>
            </a:pP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</a:rPr>
              <a:t>Положение о защите персональных данных работников;</a:t>
            </a:r>
          </a:p>
          <a:p>
            <a:pPr indent="358738" algn="just">
              <a:spcAft>
                <a:spcPts val="1200"/>
              </a:spcAft>
              <a:buClr>
                <a:srgbClr val="FF0066"/>
              </a:buClr>
              <a:buFont typeface="Wingdings" pitchFamily="2" charset="2"/>
              <a:buChar char="Ø"/>
              <a:defRPr/>
            </a:pP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</a:rPr>
              <a:t>Положение об отделе кадров;</a:t>
            </a:r>
          </a:p>
          <a:p>
            <a:pPr indent="358738" algn="just">
              <a:spcAft>
                <a:spcPts val="1200"/>
              </a:spcAft>
              <a:buClr>
                <a:srgbClr val="FF0066"/>
              </a:buClr>
              <a:buFont typeface="Wingdings" pitchFamily="2" charset="2"/>
              <a:buChar char="Ø"/>
              <a:defRPr/>
            </a:pP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</a:rPr>
              <a:t>Должностные инструкции работников отдела кадров;</a:t>
            </a:r>
          </a:p>
          <a:p>
            <a:pPr indent="358738" algn="just">
              <a:spcAft>
                <a:spcPts val="1200"/>
              </a:spcAft>
              <a:buClr>
                <a:srgbClr val="FF0066"/>
              </a:buClr>
              <a:buFont typeface="Wingdings" pitchFamily="2" charset="2"/>
              <a:buChar char="Ø"/>
              <a:defRPr/>
            </a:pP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</a:rPr>
              <a:t>Приказ об ответственных за ведение трудовых книжек;</a:t>
            </a:r>
          </a:p>
          <a:p>
            <a:pPr indent="358738" algn="just">
              <a:spcAft>
                <a:spcPts val="1200"/>
              </a:spcAft>
              <a:buClr>
                <a:srgbClr val="FF0066"/>
              </a:buClr>
              <a:buFont typeface="Wingdings" pitchFamily="2" charset="2"/>
              <a:buChar char="Ø"/>
              <a:defRPr/>
            </a:pPr>
            <a:r>
              <a:rPr lang="ru-RU" altLang="ru-RU" sz="1600" dirty="0">
                <a:solidFill>
                  <a:srgbClr val="002060"/>
                </a:solidFill>
                <a:cs typeface="Times New Roman" pitchFamily="18" charset="0"/>
              </a:rPr>
              <a:t>Книга учета движения трудовых книжек и вкладышей к ним.</a:t>
            </a:r>
          </a:p>
          <a:p>
            <a:pPr marL="342865" indent="-342865" algn="just" eaLnBrk="1" hangingPunct="1">
              <a:lnSpc>
                <a:spcPct val="115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361912" algn="l"/>
              </a:tabLst>
              <a:defRPr/>
            </a:pPr>
            <a:endParaRPr lang="ru-RU" altLang="ru-RU" sz="1300" dirty="0">
              <a:solidFill>
                <a:srgbClr val="002060"/>
              </a:solidFill>
              <a:cs typeface="Times New Roman" pitchFamily="18" charset="0"/>
            </a:endParaRPr>
          </a:p>
          <a:p>
            <a:pPr marL="342865" indent="-342865" algn="just" eaLnBrk="1" hangingPunct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ru-RU" altLang="ru-RU" sz="1300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18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51142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638" y="188913"/>
            <a:ext cx="8818562" cy="863600"/>
          </a:xfr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l">
              <a:spcBef>
                <a:spcPct val="0"/>
              </a:spcBef>
            </a:pPr>
            <a:r>
              <a:rPr lang="ru-RU" altLang="ru-RU" sz="2200" b="1" smtClean="0">
                <a:solidFill>
                  <a:srgbClr val="1F2A7D"/>
                </a:solidFill>
                <a:latin typeface="Cambria" pitchFamily="18" charset="0"/>
                <a:ea typeface="Cambria Math" pitchFamily="18" charset="0"/>
                <a:cs typeface="Cambria Math" pitchFamily="18" charset="0"/>
              </a:rPr>
              <a:t>Схема направления работником через ЕПГУ работодателю на электронный адрес выписки из Электронной трудовой книжки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02438" y="6678613"/>
            <a:ext cx="2163762" cy="179387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0"/>
            <a:ext cx="3168650" cy="260350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042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A60EF90-FE11-4E6A-834A-FABB886648A7}" type="slidenum">
              <a:rPr lang="ru-RU" altLang="ru-RU">
                <a:solidFill>
                  <a:srgbClr val="898989"/>
                </a:solidFill>
                <a:latin typeface="Times New Roman" pitchFamily="18" charset="0"/>
              </a:rPr>
              <a:pPr/>
              <a:t>9</a:t>
            </a:fld>
            <a:endParaRPr lang="ru-RU" altLang="ru-RU">
              <a:solidFill>
                <a:srgbClr val="898989"/>
              </a:solidFill>
              <a:latin typeface="Times New Roman" pitchFamily="18" charset="0"/>
            </a:endParaRPr>
          </a:p>
        </p:txBody>
      </p:sp>
      <p:sp>
        <p:nvSpPr>
          <p:cNvPr id="6042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0423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60424" name="Рисунок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06" r="65501" b="13676"/>
          <a:stretch>
            <a:fillRect/>
          </a:stretch>
        </p:blipFill>
        <p:spPr bwMode="auto">
          <a:xfrm rot="-648887">
            <a:off x="5999163" y="5419725"/>
            <a:ext cx="274637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10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2054787" y="1118400"/>
            <a:ext cx="3813357" cy="235805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 flipH="1">
            <a:off x="6014003" y="4248696"/>
            <a:ext cx="1563888" cy="1487857"/>
          </a:xfrm>
          <a:prstGeom prst="rect">
            <a:avLst/>
          </a:prstGeom>
        </p:spPr>
      </p:pic>
      <p:cxnSp>
        <p:nvCxnSpPr>
          <p:cNvPr id="27" name="Прямая со стрелкой 26"/>
          <p:cNvCxnSpPr/>
          <p:nvPr/>
        </p:nvCxnSpPr>
        <p:spPr>
          <a:xfrm flipV="1">
            <a:off x="3348038" y="2932113"/>
            <a:ext cx="0" cy="403225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494213" y="2924175"/>
            <a:ext cx="0" cy="293688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2268538" y="2166938"/>
            <a:ext cx="3173412" cy="325437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</a:rPr>
              <a:t>ЭЛЕКТРОННАЯ ТРУДОВАЯ КНИЖКА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416175" y="1484313"/>
            <a:ext cx="2614613" cy="409575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</a:rPr>
              <a:t>ИНФОРМАЦИОННАЯ БАЗА ПФР</a:t>
            </a:r>
          </a:p>
        </p:txBody>
      </p:sp>
      <p:grpSp>
        <p:nvGrpSpPr>
          <p:cNvPr id="60431" name="Группа 73"/>
          <p:cNvGrpSpPr>
            <a:grpSpLocks/>
          </p:cNvGrpSpPr>
          <p:nvPr/>
        </p:nvGrpSpPr>
        <p:grpSpPr bwMode="auto">
          <a:xfrm>
            <a:off x="627063" y="4465638"/>
            <a:ext cx="1968500" cy="1830387"/>
            <a:chOff x="2260763" y="4437112"/>
            <a:chExt cx="1968352" cy="1830549"/>
          </a:xfrm>
        </p:grpSpPr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tretch>
              <a:fillRect/>
            </a:stretch>
          </p:blipFill>
          <p:spPr>
            <a:xfrm>
              <a:off x="2413571" y="4437112"/>
              <a:ext cx="1582365" cy="1541426"/>
            </a:xfrm>
            <a:prstGeom prst="rect">
              <a:avLst/>
            </a:prstGeom>
          </p:spPr>
        </p:pic>
        <p:sp>
          <p:nvSpPr>
            <p:cNvPr id="60457" name="TextBox 11"/>
            <p:cNvSpPr txBox="1">
              <a:spLocks noChangeArrowheads="1"/>
            </p:cNvSpPr>
            <p:nvPr/>
          </p:nvSpPr>
          <p:spPr bwMode="auto">
            <a:xfrm>
              <a:off x="2260763" y="5959884"/>
              <a:ext cx="19683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smtClean="0">
                  <a:solidFill>
                    <a:prstClr val="black"/>
                  </a:solidFill>
                </a:rPr>
                <a:t>Застрахованное лицо</a:t>
              </a:r>
            </a:p>
          </p:txBody>
        </p:sp>
      </p:grpSp>
      <p:sp>
        <p:nvSpPr>
          <p:cNvPr id="60432" name="TextBox 33"/>
          <p:cNvSpPr txBox="1">
            <a:spLocks noChangeArrowheads="1"/>
          </p:cNvSpPr>
          <p:nvPr/>
        </p:nvSpPr>
        <p:spPr bwMode="auto">
          <a:xfrm>
            <a:off x="6175375" y="5676900"/>
            <a:ext cx="1370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smtClean="0">
                <a:solidFill>
                  <a:prstClr val="black"/>
                </a:solidFill>
              </a:rPr>
              <a:t>Работодатель</a:t>
            </a:r>
          </a:p>
        </p:txBody>
      </p:sp>
      <p:grpSp>
        <p:nvGrpSpPr>
          <p:cNvPr id="60433" name="Группа 34"/>
          <p:cNvGrpSpPr>
            <a:grpSpLocks/>
          </p:cNvGrpSpPr>
          <p:nvPr/>
        </p:nvGrpSpPr>
        <p:grpSpPr bwMode="auto">
          <a:xfrm>
            <a:off x="3276600" y="5768975"/>
            <a:ext cx="2860675" cy="461963"/>
            <a:chOff x="4046966" y="5404946"/>
            <a:chExt cx="1913299" cy="461665"/>
          </a:xfrm>
        </p:grpSpPr>
        <p:sp>
          <p:nvSpPr>
            <p:cNvPr id="60454" name="TextBox 39"/>
            <p:cNvSpPr txBox="1">
              <a:spLocks noChangeArrowheads="1"/>
            </p:cNvSpPr>
            <p:nvPr/>
          </p:nvSpPr>
          <p:spPr bwMode="auto">
            <a:xfrm>
              <a:off x="4046966" y="5404946"/>
              <a:ext cx="191329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 smtClean="0">
                  <a:solidFill>
                    <a:prstClr val="black"/>
                  </a:solidFill>
                </a:rPr>
                <a:t>Заявление о приеме на работу</a:t>
              </a:r>
            </a:p>
          </p:txBody>
        </p:sp>
        <p:cxnSp>
          <p:nvCxnSpPr>
            <p:cNvPr id="48" name="Прямая со стрелкой 47"/>
            <p:cNvCxnSpPr/>
            <p:nvPr/>
          </p:nvCxnSpPr>
          <p:spPr>
            <a:xfrm>
              <a:off x="4046966" y="5711136"/>
              <a:ext cx="1841099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434" name="Группа 75"/>
          <p:cNvGrpSpPr>
            <a:grpSpLocks/>
          </p:cNvGrpSpPr>
          <p:nvPr/>
        </p:nvGrpSpPr>
        <p:grpSpPr bwMode="auto">
          <a:xfrm>
            <a:off x="2749550" y="3268663"/>
            <a:ext cx="2459038" cy="1585912"/>
            <a:chOff x="3134607" y="3775017"/>
            <a:chExt cx="2459037" cy="1585913"/>
          </a:xfrm>
        </p:grpSpPr>
        <p:pic>
          <p:nvPicPr>
            <p:cNvPr id="60446" name="Рисунок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4607" y="3775017"/>
              <a:ext cx="2459037" cy="1585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0447" name="Группа 59"/>
            <p:cNvGrpSpPr>
              <a:grpSpLocks/>
            </p:cNvGrpSpPr>
            <p:nvPr/>
          </p:nvGrpSpPr>
          <p:grpSpPr bwMode="auto">
            <a:xfrm>
              <a:off x="3236207" y="3935355"/>
              <a:ext cx="2098675" cy="911376"/>
              <a:chOff x="6656388" y="5291138"/>
              <a:chExt cx="2098675" cy="911376"/>
            </a:xfrm>
          </p:grpSpPr>
          <p:sp>
            <p:nvSpPr>
              <p:cNvPr id="62" name="Скругленный прямоугольник 61"/>
              <p:cNvSpPr/>
              <p:nvPr/>
            </p:nvSpPr>
            <p:spPr>
              <a:xfrm>
                <a:off x="6656388" y="5499100"/>
                <a:ext cx="2098674" cy="254000"/>
              </a:xfrm>
              <a:prstGeom prst="round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>
                  <a:defRPr/>
                </a:pPr>
                <a:r>
                  <a:rPr lang="ru-RU" sz="800" b="1" dirty="0">
                    <a:solidFill>
                      <a:prstClr val="white">
                        <a:lumMod val="50000"/>
                      </a:prstClr>
                    </a:solidFill>
                  </a:rPr>
                  <a:t>ВАША ЭЛЕКТРОННАЯ ТРУДОВАЯ КНИЖКА</a:t>
                </a: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6770688" y="5721350"/>
                <a:ext cx="1490662" cy="230187"/>
              </a:xfrm>
              <a:prstGeom prst="rect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algn="ctr" defTabSz="914400">
                  <a:defRPr/>
                </a:pPr>
                <a:r>
                  <a:rPr lang="ru-RU" sz="900" dirty="0">
                    <a:solidFill>
                      <a:prstClr val="white">
                        <a:lumMod val="50000"/>
                      </a:prst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РАСПЕЧАТАТЬ?</a:t>
                </a:r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6770688" y="5972176"/>
                <a:ext cx="1490662" cy="215900"/>
              </a:xfrm>
              <a:prstGeom prst="rect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algn="ctr" defTabSz="914400">
                  <a:defRPr/>
                </a:pPr>
                <a:r>
                  <a:rPr lang="ru-RU" sz="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НАПРАВИТЬ ПО АДРЕСУ?</a:t>
                </a:r>
              </a:p>
            </p:txBody>
          </p:sp>
          <p:pic>
            <p:nvPicPr>
              <p:cNvPr id="65" name="Рисунок 83"/>
              <p:cNvPicPr>
                <a:picLocks noChangeAspect="1"/>
              </p:cNvPicPr>
              <p:nvPr/>
            </p:nvPicPr>
            <p:blipFill>
              <a:blip r:embed="rId8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8302424" y="5687815"/>
                <a:ext cx="325878" cy="297253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66" name="Рисунок 84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8296738" y="5966164"/>
                <a:ext cx="325878" cy="23635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sp>
            <p:nvSpPr>
              <p:cNvPr id="67" name="Скругленный прямоугольник 66"/>
              <p:cNvSpPr/>
              <p:nvPr/>
            </p:nvSpPr>
            <p:spPr>
              <a:xfrm>
                <a:off x="6770688" y="5291137"/>
                <a:ext cx="1984374" cy="217488"/>
              </a:xfrm>
              <a:prstGeom prst="roundRect">
                <a:avLst/>
              </a:prstGeom>
              <a:no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ru-RU" sz="1200" dirty="0">
                    <a:solidFill>
                      <a:srgbClr val="0070C0"/>
                    </a:solidFill>
                  </a:rPr>
                  <a:t>ЕПГУ (Личный Кабинет)</a:t>
                </a:r>
              </a:p>
            </p:txBody>
          </p:sp>
        </p:grpSp>
      </p:grpSp>
      <p:grpSp>
        <p:nvGrpSpPr>
          <p:cNvPr id="60435" name="Группа 87"/>
          <p:cNvGrpSpPr>
            <a:grpSpLocks/>
          </p:cNvGrpSpPr>
          <p:nvPr/>
        </p:nvGrpSpPr>
        <p:grpSpPr bwMode="auto">
          <a:xfrm>
            <a:off x="2533650" y="5219700"/>
            <a:ext cx="644525" cy="690563"/>
            <a:chOff x="5695417" y="3713899"/>
            <a:chExt cx="644127" cy="691073"/>
          </a:xfrm>
        </p:grpSpPr>
        <p:pic>
          <p:nvPicPr>
            <p:cNvPr id="60444" name="Рисунок 6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0613" y="3713899"/>
              <a:ext cx="458931" cy="654077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445" name="Рисунок 70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5417" y="3917650"/>
              <a:ext cx="491411" cy="487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3" name="Прямая со стрелкой 22"/>
          <p:cNvCxnSpPr/>
          <p:nvPr/>
        </p:nvCxnSpPr>
        <p:spPr>
          <a:xfrm flipV="1">
            <a:off x="1835150" y="4003675"/>
            <a:ext cx="1016000" cy="15367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7" name="TextBox 25"/>
          <p:cNvSpPr txBox="1">
            <a:spLocks noChangeArrowheads="1"/>
          </p:cNvSpPr>
          <p:nvPr/>
        </p:nvSpPr>
        <p:spPr bwMode="auto">
          <a:xfrm rot="-3388182">
            <a:off x="1434307" y="4188618"/>
            <a:ext cx="176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prstClr val="black"/>
                </a:solidFill>
              </a:rPr>
              <a:t>Запрос на получение выписки из ЭТК</a:t>
            </a:r>
          </a:p>
        </p:txBody>
      </p:sp>
      <p:grpSp>
        <p:nvGrpSpPr>
          <p:cNvPr id="60438" name="Группа 76"/>
          <p:cNvGrpSpPr>
            <a:grpSpLocks/>
          </p:cNvGrpSpPr>
          <p:nvPr/>
        </p:nvGrpSpPr>
        <p:grpSpPr bwMode="auto">
          <a:xfrm>
            <a:off x="3179763" y="5238750"/>
            <a:ext cx="2852737" cy="276225"/>
            <a:chOff x="3118924" y="5402103"/>
            <a:chExt cx="2459037" cy="276999"/>
          </a:xfrm>
        </p:grpSpPr>
        <p:sp>
          <p:nvSpPr>
            <p:cNvPr id="60442" name="TextBox 29"/>
            <p:cNvSpPr txBox="1">
              <a:spLocks noChangeArrowheads="1"/>
            </p:cNvSpPr>
            <p:nvPr/>
          </p:nvSpPr>
          <p:spPr bwMode="auto">
            <a:xfrm>
              <a:off x="3118924" y="5402103"/>
              <a:ext cx="245903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 smtClean="0">
                  <a:solidFill>
                    <a:prstClr val="black"/>
                  </a:solidFill>
                </a:rPr>
                <a:t>Выписка из ЭТК</a:t>
              </a:r>
            </a:p>
          </p:txBody>
        </p:sp>
        <p:cxnSp>
          <p:nvCxnSpPr>
            <p:cNvPr id="46" name="Прямая со стрелкой 45"/>
            <p:cNvCxnSpPr/>
            <p:nvPr/>
          </p:nvCxnSpPr>
          <p:spPr>
            <a:xfrm>
              <a:off x="3235239" y="5679102"/>
              <a:ext cx="234272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439" name="Группа 84"/>
          <p:cNvGrpSpPr>
            <a:grpSpLocks/>
          </p:cNvGrpSpPr>
          <p:nvPr/>
        </p:nvGrpSpPr>
        <p:grpSpPr bwMode="auto">
          <a:xfrm rot="7350718">
            <a:off x="1541463" y="4897438"/>
            <a:ext cx="1590675" cy="288925"/>
            <a:chOff x="3175920" y="5679102"/>
            <a:chExt cx="2459037" cy="288706"/>
          </a:xfrm>
        </p:grpSpPr>
        <p:sp>
          <p:nvSpPr>
            <p:cNvPr id="60440" name="TextBox 85"/>
            <p:cNvSpPr txBox="1">
              <a:spLocks noChangeArrowheads="1"/>
            </p:cNvSpPr>
            <p:nvPr/>
          </p:nvSpPr>
          <p:spPr bwMode="auto">
            <a:xfrm rot="-10761111">
              <a:off x="3175920" y="5690809"/>
              <a:ext cx="245903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200" smtClean="0">
                  <a:solidFill>
                    <a:prstClr val="black"/>
                  </a:solidFill>
                </a:rPr>
                <a:t>Выписка из ЭТК</a:t>
              </a:r>
            </a:p>
          </p:txBody>
        </p:sp>
        <p:cxnSp>
          <p:nvCxnSpPr>
            <p:cNvPr id="87" name="Прямая со стрелкой 86"/>
            <p:cNvCxnSpPr/>
            <p:nvPr/>
          </p:nvCxnSpPr>
          <p:spPr>
            <a:xfrm>
              <a:off x="3234308" y="5704650"/>
              <a:ext cx="234369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892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расширенное прав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1011</TotalTime>
  <Words>1155</Words>
  <Application>Microsoft Office PowerPoint</Application>
  <PresentationFormat>Экран (4:3)</PresentationFormat>
  <Paragraphs>113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Открытая</vt:lpstr>
      <vt:lpstr>1_Открытая</vt:lpstr>
      <vt:lpstr>расширенное правление</vt:lpstr>
      <vt:lpstr>3_Открытая</vt:lpstr>
      <vt:lpstr> «Электронная трудовая книжка» – одно из направлений Программы «Цифровая экономика»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Преимущества электронной трудовой книжки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Барышникова Е.А.</dc:creator>
  <cp:lastModifiedBy>2202 Рожкова Илона Болиславовна</cp:lastModifiedBy>
  <cp:revision>118</cp:revision>
  <cp:lastPrinted>2019-10-22T08:52:46Z</cp:lastPrinted>
  <dcterms:created xsi:type="dcterms:W3CDTF">2019-09-26T05:20:47Z</dcterms:created>
  <dcterms:modified xsi:type="dcterms:W3CDTF">2019-12-26T08:59:17Z</dcterms:modified>
</cp:coreProperties>
</file>