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878" r:id="rId2"/>
    <p:sldId id="861" r:id="rId3"/>
    <p:sldId id="815" r:id="rId4"/>
    <p:sldId id="847" r:id="rId5"/>
    <p:sldId id="848" r:id="rId6"/>
    <p:sldId id="877" r:id="rId7"/>
    <p:sldId id="819" r:id="rId8"/>
    <p:sldId id="874" r:id="rId9"/>
    <p:sldId id="845" r:id="rId10"/>
    <p:sldId id="872" r:id="rId11"/>
    <p:sldId id="876" r:id="rId12"/>
    <p:sldId id="846" r:id="rId13"/>
    <p:sldId id="868" r:id="rId14"/>
    <p:sldId id="855" r:id="rId15"/>
    <p:sldId id="856" r:id="rId16"/>
    <p:sldId id="867" r:id="rId17"/>
    <p:sldId id="859" r:id="rId18"/>
    <p:sldId id="865" r:id="rId19"/>
    <p:sldId id="866" r:id="rId20"/>
    <p:sldId id="851" r:id="rId21"/>
    <p:sldId id="817" r:id="rId22"/>
    <p:sldId id="818" r:id="rId23"/>
    <p:sldId id="840" r:id="rId24"/>
    <p:sldId id="825" r:id="rId25"/>
    <p:sldId id="831" r:id="rId26"/>
    <p:sldId id="585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FF"/>
    <a:srgbClr val="66CCFF"/>
    <a:srgbClr val="CCECFF"/>
    <a:srgbClr val="0000FF"/>
    <a:srgbClr val="F9FEDA"/>
    <a:srgbClr val="D60093"/>
    <a:srgbClr val="FF9900"/>
    <a:srgbClr val="FFCC00"/>
    <a:srgbClr val="008080"/>
    <a:srgbClr val="A419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26" autoAdjust="0"/>
    <p:restoredTop sz="97364" autoAdjust="0"/>
  </p:normalViewPr>
  <p:slideViewPr>
    <p:cSldViewPr snapToGrid="0" snapToObjects="1">
      <p:cViewPr>
        <p:scale>
          <a:sx n="100" d="100"/>
          <a:sy n="100" d="100"/>
        </p:scale>
        <p:origin x="-570" y="582"/>
      </p:cViewPr>
      <p:guideLst>
        <p:guide orient="horz" pos="2164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56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867490149748564"/>
          <c:y val="4.0395148216766985E-2"/>
          <c:w val="0.83769377616136664"/>
          <c:h val="0.7805213640574334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Граждане -получатели страховой пенсии по старости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13235294117647073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Val val="1"/>
            </c:dLbl>
            <c:dLbl>
              <c:idx val="1"/>
              <c:layout>
                <c:manualLayout>
                  <c:x val="-2.8586342345984345E-3"/>
                  <c:y val="-0.11397058823529417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Val val="1"/>
            </c:dLbl>
            <c:dLbl>
              <c:idx val="2"/>
              <c:layout>
                <c:manualLayout>
                  <c:x val="2.8586342345984345E-3"/>
                  <c:y val="-0.11764705882352944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Val val="1"/>
            </c:dLbl>
            <c:dLbl>
              <c:idx val="3"/>
              <c:layout>
                <c:manualLayout>
                  <c:x val="2.8586342345984345E-3"/>
                  <c:y val="-0.12867647058823528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Val val="1"/>
            </c:dLbl>
            <c:dLbl>
              <c:idx val="4"/>
              <c:layout>
                <c:manualLayout>
                  <c:x val="0"/>
                  <c:y val="-0.11397058823529413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Val val="1"/>
            </c:dLbl>
            <c:dLbl>
              <c:idx val="5"/>
              <c:layout>
                <c:manualLayout>
                  <c:x val="-2.8586342345984345E-3"/>
                  <c:y val="-0.11764705882352944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Val val="1"/>
            </c:dLbl>
            <c:dLbl>
              <c:idx val="6"/>
              <c:layout>
                <c:manualLayout>
                  <c:x val="4.2879513518976498E-3"/>
                  <c:y val="-0.12132352941176472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inEnd"/>
              <c:showVal val="1"/>
            </c:dLbl>
            <c:txPr>
              <a:bodyPr rot="0" vert="horz" anchor="t" anchorCtr="0"/>
              <a:lstStyle/>
              <a:p>
                <a:pPr>
                  <a:defRPr b="1">
                    <a:solidFill>
                      <a:srgbClr val="FFCC00"/>
                    </a:solidFill>
                  </a:defRPr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14414</c:v>
                </c:pt>
                <c:pt idx="1">
                  <c:v>15367</c:v>
                </c:pt>
                <c:pt idx="2">
                  <c:v>16284</c:v>
                </c:pt>
                <c:pt idx="3">
                  <c:v>17212</c:v>
                </c:pt>
                <c:pt idx="4">
                  <c:v>18131</c:v>
                </c:pt>
                <c:pt idx="5">
                  <c:v>19050</c:v>
                </c:pt>
                <c:pt idx="6">
                  <c:v>20001</c:v>
                </c:pt>
              </c:numCache>
            </c:numRef>
          </c:val>
        </c:ser>
        <c:dLbls/>
        <c:overlap val="100"/>
        <c:axId val="102551936"/>
        <c:axId val="102553472"/>
      </c:barChart>
      <c:catAx>
        <c:axId val="102551936"/>
        <c:scaling>
          <c:orientation val="minMax"/>
        </c:scaling>
        <c:axPos val="b"/>
        <c:numFmt formatCode="General" sourceLinked="1"/>
        <c:tickLblPos val="nextTo"/>
        <c:crossAx val="102553472"/>
        <c:crosses val="autoZero"/>
        <c:lblAlgn val="ctr"/>
        <c:lblOffset val="100"/>
      </c:catAx>
      <c:valAx>
        <c:axId val="102553472"/>
        <c:scaling>
          <c:orientation val="minMax"/>
          <c:max val="25000"/>
          <c:min val="0"/>
        </c:scaling>
        <c:axPos val="l"/>
        <c:majorGridlines/>
        <c:numFmt formatCode="General" sourceLinked="1"/>
        <c:tickLblPos val="nextTo"/>
        <c:crossAx val="102551936"/>
        <c:crosses val="autoZero"/>
        <c:crossBetween val="between"/>
        <c:majorUnit val="5000"/>
        <c:minorUnit val="2.0000000000000014E-2"/>
      </c:valAx>
    </c:plotArea>
    <c:plotVisOnly val="1"/>
    <c:dispBlanksAs val="gap"/>
  </c:chart>
  <c:spPr>
    <a:gradFill flip="none" rotWithShape="1">
      <a:gsLst>
        <a:gs pos="0">
          <a:schemeClr val="accent1">
            <a:lumMod val="20000"/>
            <a:lumOff val="8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1"/>
      <a:tileRect/>
    </a:gra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0.12433</cdr:x>
      <cdr:y>0</cdr:y>
    </cdr:from>
    <cdr:to>
      <cdr:x>0.19293</cdr:x>
      <cdr:y>0.0571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04900" y="-268069"/>
          <a:ext cx="60960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4F81BD">
                  <a:lumMod val="75000"/>
                </a:srgbClr>
              </a:solidFill>
            </a:rPr>
            <a:t>руб.</a:t>
          </a:r>
          <a:endParaRPr lang="ru-RU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0.9314</cdr:x>
      <cdr:y>0.86492</cdr:y>
    </cdr:from>
    <cdr:to>
      <cdr:x>1</cdr:x>
      <cdr:y>0.92029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516757" y="4086225"/>
          <a:ext cx="627241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4F81BD">
                  <a:lumMod val="75000"/>
                </a:srgbClr>
              </a:solidFill>
            </a:rPr>
            <a:t>годы.</a:t>
          </a:r>
          <a:endParaRPr lang="ru-RU" b="1" dirty="0">
            <a:solidFill>
              <a:srgbClr val="4F81BD">
                <a:lumMod val="75000"/>
              </a:srgb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7ED2-3AE6-4F69-80A6-C08E7EBE068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9428720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720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DA27E-A512-4DB0-A57D-162EB478CF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042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6"/>
            <a:ext cx="2946400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6"/>
            <a:ext cx="2946400" cy="4968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A715B9-BC25-442C-B1FA-8249F45CB86B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5" y="4714123"/>
            <a:ext cx="5438775" cy="44680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9428249"/>
            <a:ext cx="2946400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249"/>
            <a:ext cx="2946400" cy="4968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CC95D6-4D45-4422-906D-B6D4F8891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384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C95D6-4D45-4422-906D-B6D4F889181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67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9C0C-5F6B-49EC-8FFB-E4616FE2D8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73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9C0C-5F6B-49EC-8FFB-E4616FE2D8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73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09C0C-5F6B-49EC-8FFB-E4616FE2D8C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76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674E-E952-4FB6-84A5-529ABFEB3A57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E6A9-C1E4-4004-8374-1EE32AACC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B5DE-0263-4254-8043-6A7150B46EB9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0EB2-9F3E-4E98-A4F5-13690C240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0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1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2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7A72-82E3-45F4-A2B0-5BF2A7018BC9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93EA-DEE4-4B9C-BF5C-7C243C068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0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1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2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51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8DA5-B93D-4B4F-9478-FC5D75CBAE31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6972-57E3-4605-8A9D-50699242A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5873750"/>
            <a:ext cx="9144000" cy="9810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5B3D7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9" name="Группа 187"/>
          <p:cNvGrpSpPr>
            <a:grpSpLocks/>
          </p:cNvGrpSpPr>
          <p:nvPr/>
        </p:nvGrpSpPr>
        <p:grpSpPr bwMode="auto">
          <a:xfrm rot="21329675">
            <a:off x="6228352" y="5010150"/>
            <a:ext cx="3761786" cy="2347913"/>
            <a:chOff x="5940678" y="5240889"/>
            <a:chExt cx="4193110" cy="1970152"/>
          </a:xfrm>
        </p:grpSpPr>
        <p:sp>
          <p:nvSpPr>
            <p:cNvPr id="13" name="Полилиния 12"/>
            <p:cNvSpPr/>
            <p:nvPr/>
          </p:nvSpPr>
          <p:spPr>
            <a:xfrm>
              <a:off x="6292949" y="5235325"/>
              <a:ext cx="3452336" cy="1659776"/>
            </a:xfrm>
            <a:custGeom>
              <a:avLst/>
              <a:gdLst>
                <a:gd name="connsiteX0" fmla="*/ 407894 w 3470835"/>
                <a:gd name="connsiteY0" fmla="*/ 824752 h 1325282"/>
                <a:gd name="connsiteX1" fmla="*/ 775447 w 3470835"/>
                <a:gd name="connsiteY1" fmla="*/ 564776 h 1325282"/>
                <a:gd name="connsiteX2" fmla="*/ 1994647 w 3470835"/>
                <a:gd name="connsiteY2" fmla="*/ 663388 h 1325282"/>
                <a:gd name="connsiteX3" fmla="*/ 2971800 w 3470835"/>
                <a:gd name="connsiteY3" fmla="*/ 340658 h 1325282"/>
                <a:gd name="connsiteX4" fmla="*/ 3195918 w 3470835"/>
                <a:gd name="connsiteY4" fmla="*/ 53788 h 1325282"/>
                <a:gd name="connsiteX5" fmla="*/ 3303494 w 3470835"/>
                <a:gd name="connsiteY5" fmla="*/ 663388 h 1325282"/>
                <a:gd name="connsiteX6" fmla="*/ 2191871 w 3470835"/>
                <a:gd name="connsiteY6" fmla="*/ 1264023 h 1325282"/>
                <a:gd name="connsiteX7" fmla="*/ 300318 w 3470835"/>
                <a:gd name="connsiteY7" fmla="*/ 1030941 h 1325282"/>
                <a:gd name="connsiteX8" fmla="*/ 407894 w 3470835"/>
                <a:gd name="connsiteY8" fmla="*/ 824752 h 1325282"/>
                <a:gd name="connsiteX0" fmla="*/ 407894 w 3313632"/>
                <a:gd name="connsiteY0" fmla="*/ 855872 h 1325282"/>
                <a:gd name="connsiteX1" fmla="*/ 775447 w 3313632"/>
                <a:gd name="connsiteY1" fmla="*/ 595896 h 1325282"/>
                <a:gd name="connsiteX2" fmla="*/ 1994647 w 3313632"/>
                <a:gd name="connsiteY2" fmla="*/ 694508 h 1325282"/>
                <a:gd name="connsiteX3" fmla="*/ 2971800 w 3313632"/>
                <a:gd name="connsiteY3" fmla="*/ 371778 h 1325282"/>
                <a:gd name="connsiteX4" fmla="*/ 3195918 w 3313632"/>
                <a:gd name="connsiteY4" fmla="*/ 84908 h 1325282"/>
                <a:gd name="connsiteX5" fmla="*/ 3146291 w 3313632"/>
                <a:gd name="connsiteY5" fmla="*/ 881224 h 1325282"/>
                <a:gd name="connsiteX6" fmla="*/ 2191871 w 3313632"/>
                <a:gd name="connsiteY6" fmla="*/ 1295143 h 1325282"/>
                <a:gd name="connsiteX7" fmla="*/ 300318 w 3313632"/>
                <a:gd name="connsiteY7" fmla="*/ 1062061 h 1325282"/>
                <a:gd name="connsiteX8" fmla="*/ 407894 w 3313632"/>
                <a:gd name="connsiteY8" fmla="*/ 855872 h 1325282"/>
                <a:gd name="connsiteX0" fmla="*/ 414043 w 3310643"/>
                <a:gd name="connsiteY0" fmla="*/ 855872 h 1090289"/>
                <a:gd name="connsiteX1" fmla="*/ 781596 w 3310643"/>
                <a:gd name="connsiteY1" fmla="*/ 595896 h 1090289"/>
                <a:gd name="connsiteX2" fmla="*/ 2000796 w 3310643"/>
                <a:gd name="connsiteY2" fmla="*/ 694508 h 1090289"/>
                <a:gd name="connsiteX3" fmla="*/ 2977949 w 3310643"/>
                <a:gd name="connsiteY3" fmla="*/ 371778 h 1090289"/>
                <a:gd name="connsiteX4" fmla="*/ 3202067 w 3310643"/>
                <a:gd name="connsiteY4" fmla="*/ 84908 h 1090289"/>
                <a:gd name="connsiteX5" fmla="*/ 3152440 w 3310643"/>
                <a:gd name="connsiteY5" fmla="*/ 881224 h 1090289"/>
                <a:gd name="connsiteX6" fmla="*/ 2252848 w 3310643"/>
                <a:gd name="connsiteY6" fmla="*/ 1025240 h 1090289"/>
                <a:gd name="connsiteX7" fmla="*/ 306467 w 3310643"/>
                <a:gd name="connsiteY7" fmla="*/ 1062061 h 1090289"/>
                <a:gd name="connsiteX8" fmla="*/ 414043 w 3310643"/>
                <a:gd name="connsiteY8" fmla="*/ 855872 h 1090289"/>
                <a:gd name="connsiteX0" fmla="*/ 123845 w 3020445"/>
                <a:gd name="connsiteY0" fmla="*/ 855872 h 1125477"/>
                <a:gd name="connsiteX1" fmla="*/ 491398 w 3020445"/>
                <a:gd name="connsiteY1" fmla="*/ 595896 h 1125477"/>
                <a:gd name="connsiteX2" fmla="*/ 1710598 w 3020445"/>
                <a:gd name="connsiteY2" fmla="*/ 694508 h 1125477"/>
                <a:gd name="connsiteX3" fmla="*/ 2687751 w 3020445"/>
                <a:gd name="connsiteY3" fmla="*/ 371778 h 1125477"/>
                <a:gd name="connsiteX4" fmla="*/ 2911869 w 3020445"/>
                <a:gd name="connsiteY4" fmla="*/ 84908 h 1125477"/>
                <a:gd name="connsiteX5" fmla="*/ 2862242 w 3020445"/>
                <a:gd name="connsiteY5" fmla="*/ 881224 h 1125477"/>
                <a:gd name="connsiteX6" fmla="*/ 1962650 w 3020445"/>
                <a:gd name="connsiteY6" fmla="*/ 1025240 h 1125477"/>
                <a:gd name="connsiteX7" fmla="*/ 306467 w 3020445"/>
                <a:gd name="connsiteY7" fmla="*/ 1097249 h 1125477"/>
                <a:gd name="connsiteX8" fmla="*/ 123845 w 3020445"/>
                <a:gd name="connsiteY8" fmla="*/ 855872 h 1125477"/>
                <a:gd name="connsiteX0" fmla="*/ 123845 w 3020445"/>
                <a:gd name="connsiteY0" fmla="*/ 855872 h 1125477"/>
                <a:gd name="connsiteX1" fmla="*/ 522491 w 3020445"/>
                <a:gd name="connsiteY1" fmla="*/ 665201 h 1125477"/>
                <a:gd name="connsiteX2" fmla="*/ 1710598 w 3020445"/>
                <a:gd name="connsiteY2" fmla="*/ 694508 h 1125477"/>
                <a:gd name="connsiteX3" fmla="*/ 2687751 w 3020445"/>
                <a:gd name="connsiteY3" fmla="*/ 371778 h 1125477"/>
                <a:gd name="connsiteX4" fmla="*/ 2911869 w 3020445"/>
                <a:gd name="connsiteY4" fmla="*/ 84908 h 1125477"/>
                <a:gd name="connsiteX5" fmla="*/ 2862242 w 3020445"/>
                <a:gd name="connsiteY5" fmla="*/ 881224 h 1125477"/>
                <a:gd name="connsiteX6" fmla="*/ 1962650 w 3020445"/>
                <a:gd name="connsiteY6" fmla="*/ 1025240 h 1125477"/>
                <a:gd name="connsiteX7" fmla="*/ 306467 w 3020445"/>
                <a:gd name="connsiteY7" fmla="*/ 1097249 h 1125477"/>
                <a:gd name="connsiteX8" fmla="*/ 123845 w 3020445"/>
                <a:gd name="connsiteY8" fmla="*/ 855872 h 1125477"/>
                <a:gd name="connsiteX0" fmla="*/ 123845 w 3030261"/>
                <a:gd name="connsiteY0" fmla="*/ 1067667 h 1337272"/>
                <a:gd name="connsiteX1" fmla="*/ 522491 w 3030261"/>
                <a:gd name="connsiteY1" fmla="*/ 876996 h 1337272"/>
                <a:gd name="connsiteX2" fmla="*/ 1710598 w 3030261"/>
                <a:gd name="connsiteY2" fmla="*/ 906303 h 1337272"/>
                <a:gd name="connsiteX3" fmla="*/ 2687751 w 3030261"/>
                <a:gd name="connsiteY3" fmla="*/ 583573 h 1337272"/>
                <a:gd name="connsiteX4" fmla="*/ 2970763 w 3030261"/>
                <a:gd name="connsiteY4" fmla="*/ 84908 h 1337272"/>
                <a:gd name="connsiteX5" fmla="*/ 2862242 w 3030261"/>
                <a:gd name="connsiteY5" fmla="*/ 1093019 h 1337272"/>
                <a:gd name="connsiteX6" fmla="*/ 1962650 w 3030261"/>
                <a:gd name="connsiteY6" fmla="*/ 1237035 h 1337272"/>
                <a:gd name="connsiteX7" fmla="*/ 306467 w 3030261"/>
                <a:gd name="connsiteY7" fmla="*/ 1309044 h 1337272"/>
                <a:gd name="connsiteX8" fmla="*/ 123845 w 3030261"/>
                <a:gd name="connsiteY8" fmla="*/ 1067667 h 1337272"/>
                <a:gd name="connsiteX0" fmla="*/ 123845 w 3030261"/>
                <a:gd name="connsiteY0" fmla="*/ 1090771 h 1360376"/>
                <a:gd name="connsiteX1" fmla="*/ 522491 w 3030261"/>
                <a:gd name="connsiteY1" fmla="*/ 900100 h 1360376"/>
                <a:gd name="connsiteX2" fmla="*/ 1710598 w 3030261"/>
                <a:gd name="connsiteY2" fmla="*/ 929407 h 1360376"/>
                <a:gd name="connsiteX3" fmla="*/ 2682731 w 3030261"/>
                <a:gd name="connsiteY3" fmla="*/ 468052 h 1360376"/>
                <a:gd name="connsiteX4" fmla="*/ 2970763 w 3030261"/>
                <a:gd name="connsiteY4" fmla="*/ 108012 h 1360376"/>
                <a:gd name="connsiteX5" fmla="*/ 2862242 w 3030261"/>
                <a:gd name="connsiteY5" fmla="*/ 1116123 h 1360376"/>
                <a:gd name="connsiteX6" fmla="*/ 1962650 w 3030261"/>
                <a:gd name="connsiteY6" fmla="*/ 1260139 h 1360376"/>
                <a:gd name="connsiteX7" fmla="*/ 306467 w 3030261"/>
                <a:gd name="connsiteY7" fmla="*/ 1332148 h 1360376"/>
                <a:gd name="connsiteX8" fmla="*/ 123845 w 3030261"/>
                <a:gd name="connsiteY8" fmla="*/ 1090771 h 1360376"/>
                <a:gd name="connsiteX0" fmla="*/ 123845 w 3030261"/>
                <a:gd name="connsiteY0" fmla="*/ 1090771 h 1360376"/>
                <a:gd name="connsiteX1" fmla="*/ 522491 w 3030261"/>
                <a:gd name="connsiteY1" fmla="*/ 900100 h 1360376"/>
                <a:gd name="connsiteX2" fmla="*/ 1944216 w 3030261"/>
                <a:gd name="connsiteY2" fmla="*/ 900100 h 1360376"/>
                <a:gd name="connsiteX3" fmla="*/ 2682731 w 3030261"/>
                <a:gd name="connsiteY3" fmla="*/ 468052 h 1360376"/>
                <a:gd name="connsiteX4" fmla="*/ 2970763 w 3030261"/>
                <a:gd name="connsiteY4" fmla="*/ 108012 h 1360376"/>
                <a:gd name="connsiteX5" fmla="*/ 2862242 w 3030261"/>
                <a:gd name="connsiteY5" fmla="*/ 1116123 h 1360376"/>
                <a:gd name="connsiteX6" fmla="*/ 1962650 w 3030261"/>
                <a:gd name="connsiteY6" fmla="*/ 1260139 h 1360376"/>
                <a:gd name="connsiteX7" fmla="*/ 306467 w 3030261"/>
                <a:gd name="connsiteY7" fmla="*/ 1332148 h 1360376"/>
                <a:gd name="connsiteX8" fmla="*/ 123845 w 3030261"/>
                <a:gd name="connsiteY8" fmla="*/ 1090771 h 1360376"/>
                <a:gd name="connsiteX0" fmla="*/ 3120 w 3314221"/>
                <a:gd name="connsiteY0" fmla="*/ 1337190 h 1357906"/>
                <a:gd name="connsiteX1" fmla="*/ 842800 w 3314221"/>
                <a:gd name="connsiteY1" fmla="*/ 813149 h 1357906"/>
                <a:gd name="connsiteX2" fmla="*/ 2264525 w 3314221"/>
                <a:gd name="connsiteY2" fmla="*/ 813149 h 1357906"/>
                <a:gd name="connsiteX3" fmla="*/ 3003040 w 3314221"/>
                <a:gd name="connsiteY3" fmla="*/ 381101 h 1357906"/>
                <a:gd name="connsiteX4" fmla="*/ 3291072 w 3314221"/>
                <a:gd name="connsiteY4" fmla="*/ 21061 h 1357906"/>
                <a:gd name="connsiteX5" fmla="*/ 3182551 w 3314221"/>
                <a:gd name="connsiteY5" fmla="*/ 1029172 h 1357906"/>
                <a:gd name="connsiteX6" fmla="*/ 2282959 w 3314221"/>
                <a:gd name="connsiteY6" fmla="*/ 1173188 h 1357906"/>
                <a:gd name="connsiteX7" fmla="*/ 626776 w 3314221"/>
                <a:gd name="connsiteY7" fmla="*/ 1245197 h 1357906"/>
                <a:gd name="connsiteX8" fmla="*/ 3120 w 3314221"/>
                <a:gd name="connsiteY8" fmla="*/ 1337190 h 1357906"/>
                <a:gd name="connsiteX0" fmla="*/ 20746 w 3331847"/>
                <a:gd name="connsiteY0" fmla="*/ 1337190 h 1407166"/>
                <a:gd name="connsiteX1" fmla="*/ 860426 w 3331847"/>
                <a:gd name="connsiteY1" fmla="*/ 813149 h 1407166"/>
                <a:gd name="connsiteX2" fmla="*/ 2282151 w 3331847"/>
                <a:gd name="connsiteY2" fmla="*/ 813149 h 1407166"/>
                <a:gd name="connsiteX3" fmla="*/ 3020666 w 3331847"/>
                <a:gd name="connsiteY3" fmla="*/ 381101 h 1407166"/>
                <a:gd name="connsiteX4" fmla="*/ 3308698 w 3331847"/>
                <a:gd name="connsiteY4" fmla="*/ 21061 h 1407166"/>
                <a:gd name="connsiteX5" fmla="*/ 3200177 w 3331847"/>
                <a:gd name="connsiteY5" fmla="*/ 1029172 h 1407166"/>
                <a:gd name="connsiteX6" fmla="*/ 2300585 w 3331847"/>
                <a:gd name="connsiteY6" fmla="*/ 1173188 h 1407166"/>
                <a:gd name="connsiteX7" fmla="*/ 644402 w 3331847"/>
                <a:gd name="connsiteY7" fmla="*/ 1245197 h 1407166"/>
                <a:gd name="connsiteX8" fmla="*/ 20746 w 3331847"/>
                <a:gd name="connsiteY8" fmla="*/ 1337190 h 1407166"/>
                <a:gd name="connsiteX0" fmla="*/ 20744 w 3331845"/>
                <a:gd name="connsiteY0" fmla="*/ 1337190 h 1454007"/>
                <a:gd name="connsiteX1" fmla="*/ 860424 w 3331845"/>
                <a:gd name="connsiteY1" fmla="*/ 813149 h 1454007"/>
                <a:gd name="connsiteX2" fmla="*/ 2282149 w 3331845"/>
                <a:gd name="connsiteY2" fmla="*/ 813149 h 1454007"/>
                <a:gd name="connsiteX3" fmla="*/ 3020664 w 3331845"/>
                <a:gd name="connsiteY3" fmla="*/ 381101 h 1454007"/>
                <a:gd name="connsiteX4" fmla="*/ 3308696 w 3331845"/>
                <a:gd name="connsiteY4" fmla="*/ 21061 h 1454007"/>
                <a:gd name="connsiteX5" fmla="*/ 3200175 w 3331845"/>
                <a:gd name="connsiteY5" fmla="*/ 1029172 h 1454007"/>
                <a:gd name="connsiteX6" fmla="*/ 2300583 w 3331845"/>
                <a:gd name="connsiteY6" fmla="*/ 1173188 h 1454007"/>
                <a:gd name="connsiteX7" fmla="*/ 644400 w 3331845"/>
                <a:gd name="connsiteY7" fmla="*/ 1245197 h 1454007"/>
                <a:gd name="connsiteX8" fmla="*/ 20744 w 3331845"/>
                <a:gd name="connsiteY8" fmla="*/ 1337190 h 1454007"/>
                <a:gd name="connsiteX0" fmla="*/ 20744 w 3331845"/>
                <a:gd name="connsiteY0" fmla="*/ 1336374 h 1453191"/>
                <a:gd name="connsiteX1" fmla="*/ 860424 w 3331845"/>
                <a:gd name="connsiteY1" fmla="*/ 812333 h 1453191"/>
                <a:gd name="connsiteX2" fmla="*/ 2303454 w 3331845"/>
                <a:gd name="connsiteY2" fmla="*/ 704699 h 1453191"/>
                <a:gd name="connsiteX3" fmla="*/ 3020664 w 3331845"/>
                <a:gd name="connsiteY3" fmla="*/ 380285 h 1453191"/>
                <a:gd name="connsiteX4" fmla="*/ 3308696 w 3331845"/>
                <a:gd name="connsiteY4" fmla="*/ 20245 h 1453191"/>
                <a:gd name="connsiteX5" fmla="*/ 3200175 w 3331845"/>
                <a:gd name="connsiteY5" fmla="*/ 1028356 h 1453191"/>
                <a:gd name="connsiteX6" fmla="*/ 2300583 w 3331845"/>
                <a:gd name="connsiteY6" fmla="*/ 1172372 h 1453191"/>
                <a:gd name="connsiteX7" fmla="*/ 644400 w 3331845"/>
                <a:gd name="connsiteY7" fmla="*/ 1244381 h 1453191"/>
                <a:gd name="connsiteX8" fmla="*/ 20744 w 3331845"/>
                <a:gd name="connsiteY8" fmla="*/ 1336374 h 1453191"/>
                <a:gd name="connsiteX0" fmla="*/ 18263 w 3404662"/>
                <a:gd name="connsiteY0" fmla="*/ 1551399 h 1640205"/>
                <a:gd name="connsiteX1" fmla="*/ 933241 w 3404662"/>
                <a:gd name="connsiteY1" fmla="*/ 812333 h 1640205"/>
                <a:gd name="connsiteX2" fmla="*/ 2376271 w 3404662"/>
                <a:gd name="connsiteY2" fmla="*/ 704699 h 1640205"/>
                <a:gd name="connsiteX3" fmla="*/ 3093481 w 3404662"/>
                <a:gd name="connsiteY3" fmla="*/ 380285 h 1640205"/>
                <a:gd name="connsiteX4" fmla="*/ 3381513 w 3404662"/>
                <a:gd name="connsiteY4" fmla="*/ 20245 h 1640205"/>
                <a:gd name="connsiteX5" fmla="*/ 3272992 w 3404662"/>
                <a:gd name="connsiteY5" fmla="*/ 1028356 h 1640205"/>
                <a:gd name="connsiteX6" fmla="*/ 2373400 w 3404662"/>
                <a:gd name="connsiteY6" fmla="*/ 1172372 h 1640205"/>
                <a:gd name="connsiteX7" fmla="*/ 717217 w 3404662"/>
                <a:gd name="connsiteY7" fmla="*/ 1244381 h 1640205"/>
                <a:gd name="connsiteX8" fmla="*/ 18263 w 3404662"/>
                <a:gd name="connsiteY8" fmla="*/ 1551399 h 1640205"/>
                <a:gd name="connsiteX0" fmla="*/ 17 w 3386416"/>
                <a:gd name="connsiteY0" fmla="*/ 1551399 h 1591545"/>
                <a:gd name="connsiteX1" fmla="*/ 914995 w 3386416"/>
                <a:gd name="connsiteY1" fmla="*/ 812333 h 1591545"/>
                <a:gd name="connsiteX2" fmla="*/ 2358025 w 3386416"/>
                <a:gd name="connsiteY2" fmla="*/ 704699 h 1591545"/>
                <a:gd name="connsiteX3" fmla="*/ 3075235 w 3386416"/>
                <a:gd name="connsiteY3" fmla="*/ 380285 h 1591545"/>
                <a:gd name="connsiteX4" fmla="*/ 3363267 w 3386416"/>
                <a:gd name="connsiteY4" fmla="*/ 20245 h 1591545"/>
                <a:gd name="connsiteX5" fmla="*/ 3254746 w 3386416"/>
                <a:gd name="connsiteY5" fmla="*/ 1028356 h 1591545"/>
                <a:gd name="connsiteX6" fmla="*/ 2355154 w 3386416"/>
                <a:gd name="connsiteY6" fmla="*/ 1172372 h 1591545"/>
                <a:gd name="connsiteX7" fmla="*/ 935552 w 3386416"/>
                <a:gd name="connsiteY7" fmla="*/ 1459414 h 1591545"/>
                <a:gd name="connsiteX8" fmla="*/ 17 w 3386416"/>
                <a:gd name="connsiteY8" fmla="*/ 1551399 h 1591545"/>
                <a:gd name="connsiteX0" fmla="*/ 604 w 3387003"/>
                <a:gd name="connsiteY0" fmla="*/ 1551399 h 1588469"/>
                <a:gd name="connsiteX1" fmla="*/ 1066092 w 3387003"/>
                <a:gd name="connsiteY1" fmla="*/ 855293 h 1588469"/>
                <a:gd name="connsiteX2" fmla="*/ 2358612 w 3387003"/>
                <a:gd name="connsiteY2" fmla="*/ 704699 h 1588469"/>
                <a:gd name="connsiteX3" fmla="*/ 3075822 w 3387003"/>
                <a:gd name="connsiteY3" fmla="*/ 380285 h 1588469"/>
                <a:gd name="connsiteX4" fmla="*/ 3363854 w 3387003"/>
                <a:gd name="connsiteY4" fmla="*/ 20245 h 1588469"/>
                <a:gd name="connsiteX5" fmla="*/ 3255333 w 3387003"/>
                <a:gd name="connsiteY5" fmla="*/ 1028356 h 1588469"/>
                <a:gd name="connsiteX6" fmla="*/ 2355741 w 3387003"/>
                <a:gd name="connsiteY6" fmla="*/ 1172372 h 1588469"/>
                <a:gd name="connsiteX7" fmla="*/ 936139 w 3387003"/>
                <a:gd name="connsiteY7" fmla="*/ 1459414 h 1588469"/>
                <a:gd name="connsiteX8" fmla="*/ 604 w 3387003"/>
                <a:gd name="connsiteY8" fmla="*/ 1551399 h 1588469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071419 w 3392330"/>
                <a:gd name="connsiteY2" fmla="*/ 855293 h 1579074"/>
                <a:gd name="connsiteX3" fmla="*/ 2363939 w 3392330"/>
                <a:gd name="connsiteY3" fmla="*/ 704699 h 1579074"/>
                <a:gd name="connsiteX4" fmla="*/ 3081149 w 3392330"/>
                <a:gd name="connsiteY4" fmla="*/ 380285 h 1579074"/>
                <a:gd name="connsiteX5" fmla="*/ 3369181 w 3392330"/>
                <a:gd name="connsiteY5" fmla="*/ 20245 h 1579074"/>
                <a:gd name="connsiteX6" fmla="*/ 3260660 w 3392330"/>
                <a:gd name="connsiteY6" fmla="*/ 1028356 h 1579074"/>
                <a:gd name="connsiteX7" fmla="*/ 2361068 w 3392330"/>
                <a:gd name="connsiteY7" fmla="*/ 1172372 h 1579074"/>
                <a:gd name="connsiteX8" fmla="*/ 941466 w 3392330"/>
                <a:gd name="connsiteY8" fmla="*/ 1459414 h 1579074"/>
                <a:gd name="connsiteX9" fmla="*/ 5931 w 3392330"/>
                <a:gd name="connsiteY9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071419 w 3392330"/>
                <a:gd name="connsiteY2" fmla="*/ 855293 h 1579074"/>
                <a:gd name="connsiteX3" fmla="*/ 2363939 w 3392330"/>
                <a:gd name="connsiteY3" fmla="*/ 704699 h 1579074"/>
                <a:gd name="connsiteX4" fmla="*/ 3081149 w 3392330"/>
                <a:gd name="connsiteY4" fmla="*/ 380285 h 1579074"/>
                <a:gd name="connsiteX5" fmla="*/ 3369181 w 3392330"/>
                <a:gd name="connsiteY5" fmla="*/ 20245 h 1579074"/>
                <a:gd name="connsiteX6" fmla="*/ 3260660 w 3392330"/>
                <a:gd name="connsiteY6" fmla="*/ 1028356 h 1579074"/>
                <a:gd name="connsiteX7" fmla="*/ 2361068 w 3392330"/>
                <a:gd name="connsiteY7" fmla="*/ 1172372 h 1579074"/>
                <a:gd name="connsiteX8" fmla="*/ 941466 w 3392330"/>
                <a:gd name="connsiteY8" fmla="*/ 1459414 h 1579074"/>
                <a:gd name="connsiteX9" fmla="*/ 5931 w 3392330"/>
                <a:gd name="connsiteY9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071419 w 3392330"/>
                <a:gd name="connsiteY2" fmla="*/ 855293 h 1579074"/>
                <a:gd name="connsiteX3" fmla="*/ 1449279 w 3392330"/>
                <a:gd name="connsiteY3" fmla="*/ 890926 h 1579074"/>
                <a:gd name="connsiteX4" fmla="*/ 2363939 w 3392330"/>
                <a:gd name="connsiteY4" fmla="*/ 704699 h 1579074"/>
                <a:gd name="connsiteX5" fmla="*/ 3081149 w 3392330"/>
                <a:gd name="connsiteY5" fmla="*/ 380285 h 1579074"/>
                <a:gd name="connsiteX6" fmla="*/ 3369181 w 3392330"/>
                <a:gd name="connsiteY6" fmla="*/ 20245 h 1579074"/>
                <a:gd name="connsiteX7" fmla="*/ 3260660 w 3392330"/>
                <a:gd name="connsiteY7" fmla="*/ 1028356 h 1579074"/>
                <a:gd name="connsiteX8" fmla="*/ 2361068 w 3392330"/>
                <a:gd name="connsiteY8" fmla="*/ 1172372 h 1579074"/>
                <a:gd name="connsiteX9" fmla="*/ 941466 w 3392330"/>
                <a:gd name="connsiteY9" fmla="*/ 1459414 h 1579074"/>
                <a:gd name="connsiteX10" fmla="*/ 5931 w 3392330"/>
                <a:gd name="connsiteY10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071419 w 3392330"/>
                <a:gd name="connsiteY2" fmla="*/ 855293 h 1579074"/>
                <a:gd name="connsiteX3" fmla="*/ 1739577 w 3392330"/>
                <a:gd name="connsiteY3" fmla="*/ 880096 h 1579074"/>
                <a:gd name="connsiteX4" fmla="*/ 2363939 w 3392330"/>
                <a:gd name="connsiteY4" fmla="*/ 704699 h 1579074"/>
                <a:gd name="connsiteX5" fmla="*/ 3081149 w 3392330"/>
                <a:gd name="connsiteY5" fmla="*/ 380285 h 1579074"/>
                <a:gd name="connsiteX6" fmla="*/ 3369181 w 3392330"/>
                <a:gd name="connsiteY6" fmla="*/ 20245 h 1579074"/>
                <a:gd name="connsiteX7" fmla="*/ 3260660 w 3392330"/>
                <a:gd name="connsiteY7" fmla="*/ 1028356 h 1579074"/>
                <a:gd name="connsiteX8" fmla="*/ 2361068 w 3392330"/>
                <a:gd name="connsiteY8" fmla="*/ 1172372 h 1579074"/>
                <a:gd name="connsiteX9" fmla="*/ 941466 w 3392330"/>
                <a:gd name="connsiteY9" fmla="*/ 1459414 h 1579074"/>
                <a:gd name="connsiteX10" fmla="*/ 5931 w 3392330"/>
                <a:gd name="connsiteY10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221915 w 3392330"/>
                <a:gd name="connsiteY2" fmla="*/ 865980 h 1579074"/>
                <a:gd name="connsiteX3" fmla="*/ 1739577 w 3392330"/>
                <a:gd name="connsiteY3" fmla="*/ 880096 h 1579074"/>
                <a:gd name="connsiteX4" fmla="*/ 2363939 w 3392330"/>
                <a:gd name="connsiteY4" fmla="*/ 704699 h 1579074"/>
                <a:gd name="connsiteX5" fmla="*/ 3081149 w 3392330"/>
                <a:gd name="connsiteY5" fmla="*/ 380285 h 1579074"/>
                <a:gd name="connsiteX6" fmla="*/ 3369181 w 3392330"/>
                <a:gd name="connsiteY6" fmla="*/ 20245 h 1579074"/>
                <a:gd name="connsiteX7" fmla="*/ 3260660 w 3392330"/>
                <a:gd name="connsiteY7" fmla="*/ 1028356 h 1579074"/>
                <a:gd name="connsiteX8" fmla="*/ 2361068 w 3392330"/>
                <a:gd name="connsiteY8" fmla="*/ 1172372 h 1579074"/>
                <a:gd name="connsiteX9" fmla="*/ 941466 w 3392330"/>
                <a:gd name="connsiteY9" fmla="*/ 1459414 h 1579074"/>
                <a:gd name="connsiteX10" fmla="*/ 5931 w 3392330"/>
                <a:gd name="connsiteY10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221915 w 3392330"/>
                <a:gd name="connsiteY2" fmla="*/ 865980 h 1579074"/>
                <a:gd name="connsiteX3" fmla="*/ 1846986 w 3392330"/>
                <a:gd name="connsiteY3" fmla="*/ 880024 h 1579074"/>
                <a:gd name="connsiteX4" fmla="*/ 2363939 w 3392330"/>
                <a:gd name="connsiteY4" fmla="*/ 704699 h 1579074"/>
                <a:gd name="connsiteX5" fmla="*/ 3081149 w 3392330"/>
                <a:gd name="connsiteY5" fmla="*/ 380285 h 1579074"/>
                <a:gd name="connsiteX6" fmla="*/ 3369181 w 3392330"/>
                <a:gd name="connsiteY6" fmla="*/ 20245 h 1579074"/>
                <a:gd name="connsiteX7" fmla="*/ 3260660 w 3392330"/>
                <a:gd name="connsiteY7" fmla="*/ 1028356 h 1579074"/>
                <a:gd name="connsiteX8" fmla="*/ 2361068 w 3392330"/>
                <a:gd name="connsiteY8" fmla="*/ 1172372 h 1579074"/>
                <a:gd name="connsiteX9" fmla="*/ 941466 w 3392330"/>
                <a:gd name="connsiteY9" fmla="*/ 1459414 h 1579074"/>
                <a:gd name="connsiteX10" fmla="*/ 5931 w 3392330"/>
                <a:gd name="connsiteY10" fmla="*/ 1551399 h 1579074"/>
                <a:gd name="connsiteX0" fmla="*/ 5931 w 3392330"/>
                <a:gd name="connsiteY0" fmla="*/ 1551636 h 1579311"/>
                <a:gd name="connsiteX1" fmla="*/ 567232 w 3392330"/>
                <a:gd name="connsiteY1" fmla="*/ 987974 h 1579311"/>
                <a:gd name="connsiteX2" fmla="*/ 1221915 w 3392330"/>
                <a:gd name="connsiteY2" fmla="*/ 866217 h 1579311"/>
                <a:gd name="connsiteX3" fmla="*/ 1846986 w 3392330"/>
                <a:gd name="connsiteY3" fmla="*/ 880261 h 1579311"/>
                <a:gd name="connsiteX4" fmla="*/ 2471290 w 3392330"/>
                <a:gd name="connsiteY4" fmla="*/ 737148 h 1579311"/>
                <a:gd name="connsiteX5" fmla="*/ 3081149 w 3392330"/>
                <a:gd name="connsiteY5" fmla="*/ 380522 h 1579311"/>
                <a:gd name="connsiteX6" fmla="*/ 3369181 w 3392330"/>
                <a:gd name="connsiteY6" fmla="*/ 20482 h 1579311"/>
                <a:gd name="connsiteX7" fmla="*/ 3260660 w 3392330"/>
                <a:gd name="connsiteY7" fmla="*/ 1028593 h 1579311"/>
                <a:gd name="connsiteX8" fmla="*/ 2361068 w 3392330"/>
                <a:gd name="connsiteY8" fmla="*/ 1172609 h 1579311"/>
                <a:gd name="connsiteX9" fmla="*/ 941466 w 3392330"/>
                <a:gd name="connsiteY9" fmla="*/ 1459651 h 1579311"/>
                <a:gd name="connsiteX10" fmla="*/ 5931 w 3392330"/>
                <a:gd name="connsiteY10" fmla="*/ 1551636 h 1579311"/>
                <a:gd name="connsiteX0" fmla="*/ 4864 w 3391263"/>
                <a:gd name="connsiteY0" fmla="*/ 1551636 h 1579094"/>
                <a:gd name="connsiteX1" fmla="*/ 594686 w 3391263"/>
                <a:gd name="connsiteY1" fmla="*/ 991067 h 1579094"/>
                <a:gd name="connsiteX2" fmla="*/ 1220848 w 3391263"/>
                <a:gd name="connsiteY2" fmla="*/ 866217 h 1579094"/>
                <a:gd name="connsiteX3" fmla="*/ 1845919 w 3391263"/>
                <a:gd name="connsiteY3" fmla="*/ 880261 h 1579094"/>
                <a:gd name="connsiteX4" fmla="*/ 2470223 w 3391263"/>
                <a:gd name="connsiteY4" fmla="*/ 737148 h 1579094"/>
                <a:gd name="connsiteX5" fmla="*/ 3080082 w 3391263"/>
                <a:gd name="connsiteY5" fmla="*/ 380522 h 1579094"/>
                <a:gd name="connsiteX6" fmla="*/ 3368114 w 3391263"/>
                <a:gd name="connsiteY6" fmla="*/ 20482 h 1579094"/>
                <a:gd name="connsiteX7" fmla="*/ 3259593 w 3391263"/>
                <a:gd name="connsiteY7" fmla="*/ 1028593 h 1579094"/>
                <a:gd name="connsiteX8" fmla="*/ 2360001 w 3391263"/>
                <a:gd name="connsiteY8" fmla="*/ 1172609 h 1579094"/>
                <a:gd name="connsiteX9" fmla="*/ 940399 w 3391263"/>
                <a:gd name="connsiteY9" fmla="*/ 1459651 h 1579094"/>
                <a:gd name="connsiteX10" fmla="*/ 4864 w 3391263"/>
                <a:gd name="connsiteY10" fmla="*/ 1551636 h 1579094"/>
                <a:gd name="connsiteX0" fmla="*/ 4864 w 3391263"/>
                <a:gd name="connsiteY0" fmla="*/ 1551636 h 1579094"/>
                <a:gd name="connsiteX1" fmla="*/ 594686 w 3391263"/>
                <a:gd name="connsiteY1" fmla="*/ 991067 h 1579094"/>
                <a:gd name="connsiteX2" fmla="*/ 1220848 w 3391263"/>
                <a:gd name="connsiteY2" fmla="*/ 866217 h 1579094"/>
                <a:gd name="connsiteX3" fmla="*/ 1845919 w 3391263"/>
                <a:gd name="connsiteY3" fmla="*/ 880261 h 1579094"/>
                <a:gd name="connsiteX4" fmla="*/ 2470223 w 3391263"/>
                <a:gd name="connsiteY4" fmla="*/ 737148 h 1579094"/>
                <a:gd name="connsiteX5" fmla="*/ 3080082 w 3391263"/>
                <a:gd name="connsiteY5" fmla="*/ 380522 h 1579094"/>
                <a:gd name="connsiteX6" fmla="*/ 3368114 w 3391263"/>
                <a:gd name="connsiteY6" fmla="*/ 20482 h 1579094"/>
                <a:gd name="connsiteX7" fmla="*/ 3259593 w 3391263"/>
                <a:gd name="connsiteY7" fmla="*/ 1028593 h 1579094"/>
                <a:gd name="connsiteX8" fmla="*/ 2360001 w 3391263"/>
                <a:gd name="connsiteY8" fmla="*/ 1172609 h 1579094"/>
                <a:gd name="connsiteX9" fmla="*/ 940399 w 3391263"/>
                <a:gd name="connsiteY9" fmla="*/ 1459651 h 1579094"/>
                <a:gd name="connsiteX10" fmla="*/ 4864 w 3391263"/>
                <a:gd name="connsiteY10" fmla="*/ 1551636 h 1579094"/>
                <a:gd name="connsiteX0" fmla="*/ 5527 w 3391926"/>
                <a:gd name="connsiteY0" fmla="*/ 1551636 h 1579094"/>
                <a:gd name="connsiteX1" fmla="*/ 595349 w 3391926"/>
                <a:gd name="connsiteY1" fmla="*/ 991067 h 1579094"/>
                <a:gd name="connsiteX2" fmla="*/ 1221511 w 3391926"/>
                <a:gd name="connsiteY2" fmla="*/ 866217 h 1579094"/>
                <a:gd name="connsiteX3" fmla="*/ 1846582 w 3391926"/>
                <a:gd name="connsiteY3" fmla="*/ 880261 h 1579094"/>
                <a:gd name="connsiteX4" fmla="*/ 2470886 w 3391926"/>
                <a:gd name="connsiteY4" fmla="*/ 737148 h 1579094"/>
                <a:gd name="connsiteX5" fmla="*/ 3080745 w 3391926"/>
                <a:gd name="connsiteY5" fmla="*/ 380522 h 1579094"/>
                <a:gd name="connsiteX6" fmla="*/ 3368777 w 3391926"/>
                <a:gd name="connsiteY6" fmla="*/ 20482 h 1579094"/>
                <a:gd name="connsiteX7" fmla="*/ 3260256 w 3391926"/>
                <a:gd name="connsiteY7" fmla="*/ 1028593 h 1579094"/>
                <a:gd name="connsiteX8" fmla="*/ 2360664 w 3391926"/>
                <a:gd name="connsiteY8" fmla="*/ 1172609 h 1579094"/>
                <a:gd name="connsiteX9" fmla="*/ 941062 w 3391926"/>
                <a:gd name="connsiteY9" fmla="*/ 1459651 h 1579094"/>
                <a:gd name="connsiteX10" fmla="*/ 5527 w 3391926"/>
                <a:gd name="connsiteY10" fmla="*/ 1551636 h 1579094"/>
                <a:gd name="connsiteX0" fmla="*/ 4912 w 3448456"/>
                <a:gd name="connsiteY0" fmla="*/ 1646750 h 1665495"/>
                <a:gd name="connsiteX1" fmla="*/ 651879 w 3448456"/>
                <a:gd name="connsiteY1" fmla="*/ 991067 h 1665495"/>
                <a:gd name="connsiteX2" fmla="*/ 1278041 w 3448456"/>
                <a:gd name="connsiteY2" fmla="*/ 866217 h 1665495"/>
                <a:gd name="connsiteX3" fmla="*/ 1903112 w 3448456"/>
                <a:gd name="connsiteY3" fmla="*/ 880261 h 1665495"/>
                <a:gd name="connsiteX4" fmla="*/ 2527416 w 3448456"/>
                <a:gd name="connsiteY4" fmla="*/ 737148 h 1665495"/>
                <a:gd name="connsiteX5" fmla="*/ 3137275 w 3448456"/>
                <a:gd name="connsiteY5" fmla="*/ 380522 h 1665495"/>
                <a:gd name="connsiteX6" fmla="*/ 3425307 w 3448456"/>
                <a:gd name="connsiteY6" fmla="*/ 20482 h 1665495"/>
                <a:gd name="connsiteX7" fmla="*/ 3316786 w 3448456"/>
                <a:gd name="connsiteY7" fmla="*/ 1028593 h 1665495"/>
                <a:gd name="connsiteX8" fmla="*/ 2417194 w 3448456"/>
                <a:gd name="connsiteY8" fmla="*/ 1172609 h 1665495"/>
                <a:gd name="connsiteX9" fmla="*/ 997592 w 3448456"/>
                <a:gd name="connsiteY9" fmla="*/ 1459651 h 1665495"/>
                <a:gd name="connsiteX10" fmla="*/ 4912 w 3448456"/>
                <a:gd name="connsiteY10" fmla="*/ 1646750 h 1665495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82323 w 3452738"/>
                <a:gd name="connsiteY2" fmla="*/ 866217 h 1661190"/>
                <a:gd name="connsiteX3" fmla="*/ 1907394 w 3452738"/>
                <a:gd name="connsiteY3" fmla="*/ 880261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82323 w 3452738"/>
                <a:gd name="connsiteY2" fmla="*/ 866217 h 1661190"/>
                <a:gd name="connsiteX3" fmla="*/ 1907394 w 3452738"/>
                <a:gd name="connsiteY3" fmla="*/ 880261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82323 w 3452738"/>
                <a:gd name="connsiteY2" fmla="*/ 866217 h 1661190"/>
                <a:gd name="connsiteX3" fmla="*/ 1907394 w 3452738"/>
                <a:gd name="connsiteY3" fmla="*/ 880261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72682 w 3452738"/>
                <a:gd name="connsiteY2" fmla="*/ 897893 h 1661190"/>
                <a:gd name="connsiteX3" fmla="*/ 1907394 w 3452738"/>
                <a:gd name="connsiteY3" fmla="*/ 880261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72682 w 3452738"/>
                <a:gd name="connsiteY2" fmla="*/ 897893 h 1661190"/>
                <a:gd name="connsiteX3" fmla="*/ 1977064 w 3452738"/>
                <a:gd name="connsiteY3" fmla="*/ 927809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72682 w 3452738"/>
                <a:gd name="connsiteY2" fmla="*/ 897893 h 1661190"/>
                <a:gd name="connsiteX3" fmla="*/ 1977064 w 3452738"/>
                <a:gd name="connsiteY3" fmla="*/ 927809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72682 w 3452738"/>
                <a:gd name="connsiteY2" fmla="*/ 896746 h 1660043"/>
                <a:gd name="connsiteX3" fmla="*/ 1977064 w 3452738"/>
                <a:gd name="connsiteY3" fmla="*/ 926662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72682 w 3452738"/>
                <a:gd name="connsiteY2" fmla="*/ 896746 h 1660043"/>
                <a:gd name="connsiteX3" fmla="*/ 1977064 w 3452738"/>
                <a:gd name="connsiteY3" fmla="*/ 926662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72682 w 3452738"/>
                <a:gd name="connsiteY2" fmla="*/ 896746 h 1660043"/>
                <a:gd name="connsiteX3" fmla="*/ 1977064 w 3452738"/>
                <a:gd name="connsiteY3" fmla="*/ 926662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50343 w 3452738"/>
                <a:gd name="connsiteY2" fmla="*/ 937944 h 1660043"/>
                <a:gd name="connsiteX3" fmla="*/ 1977064 w 3452738"/>
                <a:gd name="connsiteY3" fmla="*/ 926662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50343 w 3452738"/>
                <a:gd name="connsiteY2" fmla="*/ 937944 h 1660043"/>
                <a:gd name="connsiteX3" fmla="*/ 2049903 w 3452738"/>
                <a:gd name="connsiteY3" fmla="*/ 885314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50343 w 3452738"/>
                <a:gd name="connsiteY2" fmla="*/ 937944 h 1660043"/>
                <a:gd name="connsiteX3" fmla="*/ 2049903 w 3452738"/>
                <a:gd name="connsiteY3" fmla="*/ 885314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50343 w 3452738"/>
                <a:gd name="connsiteY2" fmla="*/ 937944 h 1660043"/>
                <a:gd name="connsiteX3" fmla="*/ 2049903 w 3452738"/>
                <a:gd name="connsiteY3" fmla="*/ 885314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2738" h="1660043">
                  <a:moveTo>
                    <a:pt x="9194" y="1645603"/>
                  </a:moveTo>
                  <a:cubicBezTo>
                    <a:pt x="-64308" y="1580191"/>
                    <a:pt x="319747" y="1181959"/>
                    <a:pt x="560860" y="1066032"/>
                  </a:cubicBezTo>
                  <a:cubicBezTo>
                    <a:pt x="808146" y="899065"/>
                    <a:pt x="1002305" y="926867"/>
                    <a:pt x="1250343" y="937944"/>
                  </a:cubicBezTo>
                  <a:cubicBezTo>
                    <a:pt x="1498381" y="949021"/>
                    <a:pt x="1830658" y="970434"/>
                    <a:pt x="2049903" y="885314"/>
                  </a:cubicBezTo>
                  <a:cubicBezTo>
                    <a:pt x="2265323" y="860215"/>
                    <a:pt x="2660647" y="658352"/>
                    <a:pt x="2842589" y="574029"/>
                  </a:cubicBezTo>
                  <a:cubicBezTo>
                    <a:pt x="3024531" y="489706"/>
                    <a:pt x="3043724" y="471824"/>
                    <a:pt x="3141557" y="379375"/>
                  </a:cubicBezTo>
                  <a:cubicBezTo>
                    <a:pt x="3239390" y="286926"/>
                    <a:pt x="3399671" y="-88677"/>
                    <a:pt x="3429589" y="19335"/>
                  </a:cubicBezTo>
                  <a:cubicBezTo>
                    <a:pt x="3459507" y="127347"/>
                    <a:pt x="3489087" y="835425"/>
                    <a:pt x="3321068" y="1027446"/>
                  </a:cubicBezTo>
                  <a:cubicBezTo>
                    <a:pt x="3153049" y="1219467"/>
                    <a:pt x="2847438" y="1135458"/>
                    <a:pt x="2421476" y="1171462"/>
                  </a:cubicBezTo>
                  <a:cubicBezTo>
                    <a:pt x="1995514" y="1207466"/>
                    <a:pt x="1403921" y="1379481"/>
                    <a:pt x="1001874" y="1458504"/>
                  </a:cubicBezTo>
                  <a:cubicBezTo>
                    <a:pt x="599827" y="1537528"/>
                    <a:pt x="82696" y="1711015"/>
                    <a:pt x="9194" y="16456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277402" y="5512297"/>
              <a:ext cx="3376247" cy="1366718"/>
            </a:xfrm>
            <a:custGeom>
              <a:avLst/>
              <a:gdLst>
                <a:gd name="connsiteX0" fmla="*/ 407894 w 3470835"/>
                <a:gd name="connsiteY0" fmla="*/ 824752 h 1325282"/>
                <a:gd name="connsiteX1" fmla="*/ 775447 w 3470835"/>
                <a:gd name="connsiteY1" fmla="*/ 564776 h 1325282"/>
                <a:gd name="connsiteX2" fmla="*/ 1994647 w 3470835"/>
                <a:gd name="connsiteY2" fmla="*/ 663388 h 1325282"/>
                <a:gd name="connsiteX3" fmla="*/ 2971800 w 3470835"/>
                <a:gd name="connsiteY3" fmla="*/ 340658 h 1325282"/>
                <a:gd name="connsiteX4" fmla="*/ 3195918 w 3470835"/>
                <a:gd name="connsiteY4" fmla="*/ 53788 h 1325282"/>
                <a:gd name="connsiteX5" fmla="*/ 3303494 w 3470835"/>
                <a:gd name="connsiteY5" fmla="*/ 663388 h 1325282"/>
                <a:gd name="connsiteX6" fmla="*/ 2191871 w 3470835"/>
                <a:gd name="connsiteY6" fmla="*/ 1264023 h 1325282"/>
                <a:gd name="connsiteX7" fmla="*/ 300318 w 3470835"/>
                <a:gd name="connsiteY7" fmla="*/ 1030941 h 1325282"/>
                <a:gd name="connsiteX8" fmla="*/ 407894 w 3470835"/>
                <a:gd name="connsiteY8" fmla="*/ 824752 h 1325282"/>
                <a:gd name="connsiteX0" fmla="*/ 407894 w 3313632"/>
                <a:gd name="connsiteY0" fmla="*/ 855872 h 1325282"/>
                <a:gd name="connsiteX1" fmla="*/ 775447 w 3313632"/>
                <a:gd name="connsiteY1" fmla="*/ 595896 h 1325282"/>
                <a:gd name="connsiteX2" fmla="*/ 1994647 w 3313632"/>
                <a:gd name="connsiteY2" fmla="*/ 694508 h 1325282"/>
                <a:gd name="connsiteX3" fmla="*/ 2971800 w 3313632"/>
                <a:gd name="connsiteY3" fmla="*/ 371778 h 1325282"/>
                <a:gd name="connsiteX4" fmla="*/ 3195918 w 3313632"/>
                <a:gd name="connsiteY4" fmla="*/ 84908 h 1325282"/>
                <a:gd name="connsiteX5" fmla="*/ 3146291 w 3313632"/>
                <a:gd name="connsiteY5" fmla="*/ 881224 h 1325282"/>
                <a:gd name="connsiteX6" fmla="*/ 2191871 w 3313632"/>
                <a:gd name="connsiteY6" fmla="*/ 1295143 h 1325282"/>
                <a:gd name="connsiteX7" fmla="*/ 300318 w 3313632"/>
                <a:gd name="connsiteY7" fmla="*/ 1062061 h 1325282"/>
                <a:gd name="connsiteX8" fmla="*/ 407894 w 3313632"/>
                <a:gd name="connsiteY8" fmla="*/ 855872 h 1325282"/>
                <a:gd name="connsiteX0" fmla="*/ 414043 w 3310643"/>
                <a:gd name="connsiteY0" fmla="*/ 855872 h 1090289"/>
                <a:gd name="connsiteX1" fmla="*/ 781596 w 3310643"/>
                <a:gd name="connsiteY1" fmla="*/ 595896 h 1090289"/>
                <a:gd name="connsiteX2" fmla="*/ 2000796 w 3310643"/>
                <a:gd name="connsiteY2" fmla="*/ 694508 h 1090289"/>
                <a:gd name="connsiteX3" fmla="*/ 2977949 w 3310643"/>
                <a:gd name="connsiteY3" fmla="*/ 371778 h 1090289"/>
                <a:gd name="connsiteX4" fmla="*/ 3202067 w 3310643"/>
                <a:gd name="connsiteY4" fmla="*/ 84908 h 1090289"/>
                <a:gd name="connsiteX5" fmla="*/ 3152440 w 3310643"/>
                <a:gd name="connsiteY5" fmla="*/ 881224 h 1090289"/>
                <a:gd name="connsiteX6" fmla="*/ 2252848 w 3310643"/>
                <a:gd name="connsiteY6" fmla="*/ 1025240 h 1090289"/>
                <a:gd name="connsiteX7" fmla="*/ 306467 w 3310643"/>
                <a:gd name="connsiteY7" fmla="*/ 1062061 h 1090289"/>
                <a:gd name="connsiteX8" fmla="*/ 414043 w 3310643"/>
                <a:gd name="connsiteY8" fmla="*/ 855872 h 1090289"/>
                <a:gd name="connsiteX0" fmla="*/ 123845 w 3020445"/>
                <a:gd name="connsiteY0" fmla="*/ 855872 h 1125477"/>
                <a:gd name="connsiteX1" fmla="*/ 491398 w 3020445"/>
                <a:gd name="connsiteY1" fmla="*/ 595896 h 1125477"/>
                <a:gd name="connsiteX2" fmla="*/ 1710598 w 3020445"/>
                <a:gd name="connsiteY2" fmla="*/ 694508 h 1125477"/>
                <a:gd name="connsiteX3" fmla="*/ 2687751 w 3020445"/>
                <a:gd name="connsiteY3" fmla="*/ 371778 h 1125477"/>
                <a:gd name="connsiteX4" fmla="*/ 2911869 w 3020445"/>
                <a:gd name="connsiteY4" fmla="*/ 84908 h 1125477"/>
                <a:gd name="connsiteX5" fmla="*/ 2862242 w 3020445"/>
                <a:gd name="connsiteY5" fmla="*/ 881224 h 1125477"/>
                <a:gd name="connsiteX6" fmla="*/ 1962650 w 3020445"/>
                <a:gd name="connsiteY6" fmla="*/ 1025240 h 1125477"/>
                <a:gd name="connsiteX7" fmla="*/ 306467 w 3020445"/>
                <a:gd name="connsiteY7" fmla="*/ 1097249 h 1125477"/>
                <a:gd name="connsiteX8" fmla="*/ 123845 w 3020445"/>
                <a:gd name="connsiteY8" fmla="*/ 855872 h 1125477"/>
                <a:gd name="connsiteX0" fmla="*/ 123845 w 3020445"/>
                <a:gd name="connsiteY0" fmla="*/ 855872 h 1125477"/>
                <a:gd name="connsiteX1" fmla="*/ 522491 w 3020445"/>
                <a:gd name="connsiteY1" fmla="*/ 665201 h 1125477"/>
                <a:gd name="connsiteX2" fmla="*/ 1710598 w 3020445"/>
                <a:gd name="connsiteY2" fmla="*/ 694508 h 1125477"/>
                <a:gd name="connsiteX3" fmla="*/ 2687751 w 3020445"/>
                <a:gd name="connsiteY3" fmla="*/ 371778 h 1125477"/>
                <a:gd name="connsiteX4" fmla="*/ 2911869 w 3020445"/>
                <a:gd name="connsiteY4" fmla="*/ 84908 h 1125477"/>
                <a:gd name="connsiteX5" fmla="*/ 2862242 w 3020445"/>
                <a:gd name="connsiteY5" fmla="*/ 881224 h 1125477"/>
                <a:gd name="connsiteX6" fmla="*/ 1962650 w 3020445"/>
                <a:gd name="connsiteY6" fmla="*/ 1025240 h 1125477"/>
                <a:gd name="connsiteX7" fmla="*/ 306467 w 3020445"/>
                <a:gd name="connsiteY7" fmla="*/ 1097249 h 1125477"/>
                <a:gd name="connsiteX8" fmla="*/ 123845 w 3020445"/>
                <a:gd name="connsiteY8" fmla="*/ 855872 h 1125477"/>
                <a:gd name="connsiteX0" fmla="*/ 123845 w 3030261"/>
                <a:gd name="connsiteY0" fmla="*/ 1067667 h 1337272"/>
                <a:gd name="connsiteX1" fmla="*/ 522491 w 3030261"/>
                <a:gd name="connsiteY1" fmla="*/ 876996 h 1337272"/>
                <a:gd name="connsiteX2" fmla="*/ 1710598 w 3030261"/>
                <a:gd name="connsiteY2" fmla="*/ 906303 h 1337272"/>
                <a:gd name="connsiteX3" fmla="*/ 2687751 w 3030261"/>
                <a:gd name="connsiteY3" fmla="*/ 583573 h 1337272"/>
                <a:gd name="connsiteX4" fmla="*/ 2970763 w 3030261"/>
                <a:gd name="connsiteY4" fmla="*/ 84908 h 1337272"/>
                <a:gd name="connsiteX5" fmla="*/ 2862242 w 3030261"/>
                <a:gd name="connsiteY5" fmla="*/ 1093019 h 1337272"/>
                <a:gd name="connsiteX6" fmla="*/ 1962650 w 3030261"/>
                <a:gd name="connsiteY6" fmla="*/ 1237035 h 1337272"/>
                <a:gd name="connsiteX7" fmla="*/ 306467 w 3030261"/>
                <a:gd name="connsiteY7" fmla="*/ 1309044 h 1337272"/>
                <a:gd name="connsiteX8" fmla="*/ 123845 w 3030261"/>
                <a:gd name="connsiteY8" fmla="*/ 1067667 h 1337272"/>
                <a:gd name="connsiteX0" fmla="*/ 123845 w 3030261"/>
                <a:gd name="connsiteY0" fmla="*/ 1090771 h 1360376"/>
                <a:gd name="connsiteX1" fmla="*/ 522491 w 3030261"/>
                <a:gd name="connsiteY1" fmla="*/ 900100 h 1360376"/>
                <a:gd name="connsiteX2" fmla="*/ 1710598 w 3030261"/>
                <a:gd name="connsiteY2" fmla="*/ 929407 h 1360376"/>
                <a:gd name="connsiteX3" fmla="*/ 2682731 w 3030261"/>
                <a:gd name="connsiteY3" fmla="*/ 468052 h 1360376"/>
                <a:gd name="connsiteX4" fmla="*/ 2970763 w 3030261"/>
                <a:gd name="connsiteY4" fmla="*/ 108012 h 1360376"/>
                <a:gd name="connsiteX5" fmla="*/ 2862242 w 3030261"/>
                <a:gd name="connsiteY5" fmla="*/ 1116123 h 1360376"/>
                <a:gd name="connsiteX6" fmla="*/ 1962650 w 3030261"/>
                <a:gd name="connsiteY6" fmla="*/ 1260139 h 1360376"/>
                <a:gd name="connsiteX7" fmla="*/ 306467 w 3030261"/>
                <a:gd name="connsiteY7" fmla="*/ 1332148 h 1360376"/>
                <a:gd name="connsiteX8" fmla="*/ 123845 w 3030261"/>
                <a:gd name="connsiteY8" fmla="*/ 1090771 h 1360376"/>
                <a:gd name="connsiteX0" fmla="*/ 123845 w 3030261"/>
                <a:gd name="connsiteY0" fmla="*/ 1090771 h 1360376"/>
                <a:gd name="connsiteX1" fmla="*/ 522491 w 3030261"/>
                <a:gd name="connsiteY1" fmla="*/ 900100 h 1360376"/>
                <a:gd name="connsiteX2" fmla="*/ 1944216 w 3030261"/>
                <a:gd name="connsiteY2" fmla="*/ 900100 h 1360376"/>
                <a:gd name="connsiteX3" fmla="*/ 2682731 w 3030261"/>
                <a:gd name="connsiteY3" fmla="*/ 468052 h 1360376"/>
                <a:gd name="connsiteX4" fmla="*/ 2970763 w 3030261"/>
                <a:gd name="connsiteY4" fmla="*/ 108012 h 1360376"/>
                <a:gd name="connsiteX5" fmla="*/ 2862242 w 3030261"/>
                <a:gd name="connsiteY5" fmla="*/ 1116123 h 1360376"/>
                <a:gd name="connsiteX6" fmla="*/ 1962650 w 3030261"/>
                <a:gd name="connsiteY6" fmla="*/ 1260139 h 1360376"/>
                <a:gd name="connsiteX7" fmla="*/ 306467 w 3030261"/>
                <a:gd name="connsiteY7" fmla="*/ 1332148 h 1360376"/>
                <a:gd name="connsiteX8" fmla="*/ 123845 w 3030261"/>
                <a:gd name="connsiteY8" fmla="*/ 1090771 h 1360376"/>
                <a:gd name="connsiteX0" fmla="*/ 3120 w 3314221"/>
                <a:gd name="connsiteY0" fmla="*/ 1337190 h 1357906"/>
                <a:gd name="connsiteX1" fmla="*/ 842800 w 3314221"/>
                <a:gd name="connsiteY1" fmla="*/ 813149 h 1357906"/>
                <a:gd name="connsiteX2" fmla="*/ 2264525 w 3314221"/>
                <a:gd name="connsiteY2" fmla="*/ 813149 h 1357906"/>
                <a:gd name="connsiteX3" fmla="*/ 3003040 w 3314221"/>
                <a:gd name="connsiteY3" fmla="*/ 381101 h 1357906"/>
                <a:gd name="connsiteX4" fmla="*/ 3291072 w 3314221"/>
                <a:gd name="connsiteY4" fmla="*/ 21061 h 1357906"/>
                <a:gd name="connsiteX5" fmla="*/ 3182551 w 3314221"/>
                <a:gd name="connsiteY5" fmla="*/ 1029172 h 1357906"/>
                <a:gd name="connsiteX6" fmla="*/ 2282959 w 3314221"/>
                <a:gd name="connsiteY6" fmla="*/ 1173188 h 1357906"/>
                <a:gd name="connsiteX7" fmla="*/ 626776 w 3314221"/>
                <a:gd name="connsiteY7" fmla="*/ 1245197 h 1357906"/>
                <a:gd name="connsiteX8" fmla="*/ 3120 w 3314221"/>
                <a:gd name="connsiteY8" fmla="*/ 1337190 h 1357906"/>
                <a:gd name="connsiteX0" fmla="*/ 20746 w 3331847"/>
                <a:gd name="connsiteY0" fmla="*/ 1337190 h 1407166"/>
                <a:gd name="connsiteX1" fmla="*/ 860426 w 3331847"/>
                <a:gd name="connsiteY1" fmla="*/ 813149 h 1407166"/>
                <a:gd name="connsiteX2" fmla="*/ 2282151 w 3331847"/>
                <a:gd name="connsiteY2" fmla="*/ 813149 h 1407166"/>
                <a:gd name="connsiteX3" fmla="*/ 3020666 w 3331847"/>
                <a:gd name="connsiteY3" fmla="*/ 381101 h 1407166"/>
                <a:gd name="connsiteX4" fmla="*/ 3308698 w 3331847"/>
                <a:gd name="connsiteY4" fmla="*/ 21061 h 1407166"/>
                <a:gd name="connsiteX5" fmla="*/ 3200177 w 3331847"/>
                <a:gd name="connsiteY5" fmla="*/ 1029172 h 1407166"/>
                <a:gd name="connsiteX6" fmla="*/ 2300585 w 3331847"/>
                <a:gd name="connsiteY6" fmla="*/ 1173188 h 1407166"/>
                <a:gd name="connsiteX7" fmla="*/ 644402 w 3331847"/>
                <a:gd name="connsiteY7" fmla="*/ 1245197 h 1407166"/>
                <a:gd name="connsiteX8" fmla="*/ 20746 w 3331847"/>
                <a:gd name="connsiteY8" fmla="*/ 1337190 h 1407166"/>
                <a:gd name="connsiteX0" fmla="*/ 20744 w 3331845"/>
                <a:gd name="connsiteY0" fmla="*/ 1337190 h 1454007"/>
                <a:gd name="connsiteX1" fmla="*/ 860424 w 3331845"/>
                <a:gd name="connsiteY1" fmla="*/ 813149 h 1454007"/>
                <a:gd name="connsiteX2" fmla="*/ 2282149 w 3331845"/>
                <a:gd name="connsiteY2" fmla="*/ 813149 h 1454007"/>
                <a:gd name="connsiteX3" fmla="*/ 3020664 w 3331845"/>
                <a:gd name="connsiteY3" fmla="*/ 381101 h 1454007"/>
                <a:gd name="connsiteX4" fmla="*/ 3308696 w 3331845"/>
                <a:gd name="connsiteY4" fmla="*/ 21061 h 1454007"/>
                <a:gd name="connsiteX5" fmla="*/ 3200175 w 3331845"/>
                <a:gd name="connsiteY5" fmla="*/ 1029172 h 1454007"/>
                <a:gd name="connsiteX6" fmla="*/ 2300583 w 3331845"/>
                <a:gd name="connsiteY6" fmla="*/ 1173188 h 1454007"/>
                <a:gd name="connsiteX7" fmla="*/ 644400 w 3331845"/>
                <a:gd name="connsiteY7" fmla="*/ 1245197 h 1454007"/>
                <a:gd name="connsiteX8" fmla="*/ 20744 w 3331845"/>
                <a:gd name="connsiteY8" fmla="*/ 1337190 h 1454007"/>
                <a:gd name="connsiteX0" fmla="*/ 19004 w 3380902"/>
                <a:gd name="connsiteY0" fmla="*/ 1349779 h 1464475"/>
                <a:gd name="connsiteX1" fmla="*/ 909481 w 3380902"/>
                <a:gd name="connsiteY1" fmla="*/ 813149 h 1464475"/>
                <a:gd name="connsiteX2" fmla="*/ 2331206 w 3380902"/>
                <a:gd name="connsiteY2" fmla="*/ 813149 h 1464475"/>
                <a:gd name="connsiteX3" fmla="*/ 3069721 w 3380902"/>
                <a:gd name="connsiteY3" fmla="*/ 381101 h 1464475"/>
                <a:gd name="connsiteX4" fmla="*/ 3357753 w 3380902"/>
                <a:gd name="connsiteY4" fmla="*/ 21061 h 1464475"/>
                <a:gd name="connsiteX5" fmla="*/ 3249232 w 3380902"/>
                <a:gd name="connsiteY5" fmla="*/ 1029172 h 1464475"/>
                <a:gd name="connsiteX6" fmla="*/ 2349640 w 3380902"/>
                <a:gd name="connsiteY6" fmla="*/ 1173188 h 1464475"/>
                <a:gd name="connsiteX7" fmla="*/ 693457 w 3380902"/>
                <a:gd name="connsiteY7" fmla="*/ 1245197 h 1464475"/>
                <a:gd name="connsiteX8" fmla="*/ 19004 w 3380902"/>
                <a:gd name="connsiteY8" fmla="*/ 1349779 h 1464475"/>
                <a:gd name="connsiteX0" fmla="*/ 19004 w 3380902"/>
                <a:gd name="connsiteY0" fmla="*/ 1349779 h 1464475"/>
                <a:gd name="connsiteX1" fmla="*/ 909481 w 3380902"/>
                <a:gd name="connsiteY1" fmla="*/ 813149 h 1464475"/>
                <a:gd name="connsiteX2" fmla="*/ 2331206 w 3380902"/>
                <a:gd name="connsiteY2" fmla="*/ 813149 h 1464475"/>
                <a:gd name="connsiteX3" fmla="*/ 3069721 w 3380902"/>
                <a:gd name="connsiteY3" fmla="*/ 381101 h 1464475"/>
                <a:gd name="connsiteX4" fmla="*/ 3357753 w 3380902"/>
                <a:gd name="connsiteY4" fmla="*/ 21061 h 1464475"/>
                <a:gd name="connsiteX5" fmla="*/ 3249232 w 3380902"/>
                <a:gd name="connsiteY5" fmla="*/ 1029172 h 1464475"/>
                <a:gd name="connsiteX6" fmla="*/ 2349640 w 3380902"/>
                <a:gd name="connsiteY6" fmla="*/ 1173188 h 1464475"/>
                <a:gd name="connsiteX7" fmla="*/ 693457 w 3380902"/>
                <a:gd name="connsiteY7" fmla="*/ 1245197 h 1464475"/>
                <a:gd name="connsiteX8" fmla="*/ 19004 w 3380902"/>
                <a:gd name="connsiteY8" fmla="*/ 1349779 h 1464475"/>
                <a:gd name="connsiteX0" fmla="*/ 5001 w 3366899"/>
                <a:gd name="connsiteY0" fmla="*/ 1349779 h 1368611"/>
                <a:gd name="connsiteX1" fmla="*/ 981112 w 3366899"/>
                <a:gd name="connsiteY1" fmla="*/ 825781 h 1368611"/>
                <a:gd name="connsiteX2" fmla="*/ 2317203 w 3366899"/>
                <a:gd name="connsiteY2" fmla="*/ 813149 h 1368611"/>
                <a:gd name="connsiteX3" fmla="*/ 3055718 w 3366899"/>
                <a:gd name="connsiteY3" fmla="*/ 381101 h 1368611"/>
                <a:gd name="connsiteX4" fmla="*/ 3343750 w 3366899"/>
                <a:gd name="connsiteY4" fmla="*/ 21061 h 1368611"/>
                <a:gd name="connsiteX5" fmla="*/ 3235229 w 3366899"/>
                <a:gd name="connsiteY5" fmla="*/ 1029172 h 1368611"/>
                <a:gd name="connsiteX6" fmla="*/ 2335637 w 3366899"/>
                <a:gd name="connsiteY6" fmla="*/ 1173188 h 1368611"/>
                <a:gd name="connsiteX7" fmla="*/ 679454 w 3366899"/>
                <a:gd name="connsiteY7" fmla="*/ 1245197 h 1368611"/>
                <a:gd name="connsiteX8" fmla="*/ 5001 w 3366899"/>
                <a:gd name="connsiteY8" fmla="*/ 1349779 h 1368611"/>
                <a:gd name="connsiteX0" fmla="*/ 5001 w 3366899"/>
                <a:gd name="connsiteY0" fmla="*/ 1349779 h 1368611"/>
                <a:gd name="connsiteX1" fmla="*/ 981112 w 3366899"/>
                <a:gd name="connsiteY1" fmla="*/ 825781 h 1368611"/>
                <a:gd name="connsiteX2" fmla="*/ 2317203 w 3366899"/>
                <a:gd name="connsiteY2" fmla="*/ 813149 h 1368611"/>
                <a:gd name="connsiteX3" fmla="*/ 3055718 w 3366899"/>
                <a:gd name="connsiteY3" fmla="*/ 381101 h 1368611"/>
                <a:gd name="connsiteX4" fmla="*/ 3343750 w 3366899"/>
                <a:gd name="connsiteY4" fmla="*/ 21061 h 1368611"/>
                <a:gd name="connsiteX5" fmla="*/ 3235229 w 3366899"/>
                <a:gd name="connsiteY5" fmla="*/ 1029172 h 1368611"/>
                <a:gd name="connsiteX6" fmla="*/ 2335637 w 3366899"/>
                <a:gd name="connsiteY6" fmla="*/ 1173188 h 1368611"/>
                <a:gd name="connsiteX7" fmla="*/ 679454 w 3366899"/>
                <a:gd name="connsiteY7" fmla="*/ 1245197 h 1368611"/>
                <a:gd name="connsiteX8" fmla="*/ 5001 w 3366899"/>
                <a:gd name="connsiteY8" fmla="*/ 1349779 h 1368611"/>
                <a:gd name="connsiteX0" fmla="*/ 4814 w 3366712"/>
                <a:gd name="connsiteY0" fmla="*/ 1349779 h 1366069"/>
                <a:gd name="connsiteX1" fmla="*/ 974486 w 3366712"/>
                <a:gd name="connsiteY1" fmla="*/ 866984 h 1366069"/>
                <a:gd name="connsiteX2" fmla="*/ 2317016 w 3366712"/>
                <a:gd name="connsiteY2" fmla="*/ 813149 h 1366069"/>
                <a:gd name="connsiteX3" fmla="*/ 3055531 w 3366712"/>
                <a:gd name="connsiteY3" fmla="*/ 381101 h 1366069"/>
                <a:gd name="connsiteX4" fmla="*/ 3343563 w 3366712"/>
                <a:gd name="connsiteY4" fmla="*/ 21061 h 1366069"/>
                <a:gd name="connsiteX5" fmla="*/ 3235042 w 3366712"/>
                <a:gd name="connsiteY5" fmla="*/ 1029172 h 1366069"/>
                <a:gd name="connsiteX6" fmla="*/ 2335450 w 3366712"/>
                <a:gd name="connsiteY6" fmla="*/ 1173188 h 1366069"/>
                <a:gd name="connsiteX7" fmla="*/ 679267 w 3366712"/>
                <a:gd name="connsiteY7" fmla="*/ 1245197 h 1366069"/>
                <a:gd name="connsiteX8" fmla="*/ 4814 w 3366712"/>
                <a:gd name="connsiteY8" fmla="*/ 1349779 h 1366069"/>
                <a:gd name="connsiteX0" fmla="*/ 4452 w 3366350"/>
                <a:gd name="connsiteY0" fmla="*/ 1349779 h 1367633"/>
                <a:gd name="connsiteX1" fmla="*/ 961336 w 3366350"/>
                <a:gd name="connsiteY1" fmla="*/ 841514 h 1367633"/>
                <a:gd name="connsiteX2" fmla="*/ 2316654 w 3366350"/>
                <a:gd name="connsiteY2" fmla="*/ 813149 h 1367633"/>
                <a:gd name="connsiteX3" fmla="*/ 3055169 w 3366350"/>
                <a:gd name="connsiteY3" fmla="*/ 381101 h 1367633"/>
                <a:gd name="connsiteX4" fmla="*/ 3343201 w 3366350"/>
                <a:gd name="connsiteY4" fmla="*/ 21061 h 1367633"/>
                <a:gd name="connsiteX5" fmla="*/ 3234680 w 3366350"/>
                <a:gd name="connsiteY5" fmla="*/ 1029172 h 1367633"/>
                <a:gd name="connsiteX6" fmla="*/ 2335088 w 3366350"/>
                <a:gd name="connsiteY6" fmla="*/ 1173188 h 1367633"/>
                <a:gd name="connsiteX7" fmla="*/ 678905 w 3366350"/>
                <a:gd name="connsiteY7" fmla="*/ 1245197 h 1367633"/>
                <a:gd name="connsiteX8" fmla="*/ 4452 w 3366350"/>
                <a:gd name="connsiteY8" fmla="*/ 1349779 h 1367633"/>
                <a:gd name="connsiteX0" fmla="*/ 4362 w 3366260"/>
                <a:gd name="connsiteY0" fmla="*/ 1349779 h 1366271"/>
                <a:gd name="connsiteX1" fmla="*/ 957984 w 3366260"/>
                <a:gd name="connsiteY1" fmla="*/ 863668 h 1366271"/>
                <a:gd name="connsiteX2" fmla="*/ 2316564 w 3366260"/>
                <a:gd name="connsiteY2" fmla="*/ 813149 h 1366271"/>
                <a:gd name="connsiteX3" fmla="*/ 3055079 w 3366260"/>
                <a:gd name="connsiteY3" fmla="*/ 381101 h 1366271"/>
                <a:gd name="connsiteX4" fmla="*/ 3343111 w 3366260"/>
                <a:gd name="connsiteY4" fmla="*/ 21061 h 1366271"/>
                <a:gd name="connsiteX5" fmla="*/ 3234590 w 3366260"/>
                <a:gd name="connsiteY5" fmla="*/ 1029172 h 1366271"/>
                <a:gd name="connsiteX6" fmla="*/ 2334998 w 3366260"/>
                <a:gd name="connsiteY6" fmla="*/ 1173188 h 1366271"/>
                <a:gd name="connsiteX7" fmla="*/ 678815 w 3366260"/>
                <a:gd name="connsiteY7" fmla="*/ 1245197 h 1366271"/>
                <a:gd name="connsiteX8" fmla="*/ 4362 w 3366260"/>
                <a:gd name="connsiteY8" fmla="*/ 1349779 h 136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6260" h="1366271">
                  <a:moveTo>
                    <a:pt x="4362" y="1349779"/>
                  </a:moveTo>
                  <a:cubicBezTo>
                    <a:pt x="50890" y="1286191"/>
                    <a:pt x="261561" y="803883"/>
                    <a:pt x="957984" y="863668"/>
                  </a:cubicBezTo>
                  <a:cubicBezTo>
                    <a:pt x="1654407" y="923453"/>
                    <a:pt x="1967048" y="893577"/>
                    <a:pt x="2316564" y="813149"/>
                  </a:cubicBezTo>
                  <a:cubicBezTo>
                    <a:pt x="2666080" y="732721"/>
                    <a:pt x="2883988" y="513116"/>
                    <a:pt x="3055079" y="381101"/>
                  </a:cubicBezTo>
                  <a:cubicBezTo>
                    <a:pt x="3226170" y="249086"/>
                    <a:pt x="3313193" y="-86951"/>
                    <a:pt x="3343111" y="21061"/>
                  </a:cubicBezTo>
                  <a:cubicBezTo>
                    <a:pt x="3373029" y="129073"/>
                    <a:pt x="3402609" y="837151"/>
                    <a:pt x="3234590" y="1029172"/>
                  </a:cubicBezTo>
                  <a:cubicBezTo>
                    <a:pt x="3066571" y="1221193"/>
                    <a:pt x="2760960" y="1137184"/>
                    <a:pt x="2334998" y="1173188"/>
                  </a:cubicBezTo>
                  <a:cubicBezTo>
                    <a:pt x="1909036" y="1209192"/>
                    <a:pt x="1067254" y="1215765"/>
                    <a:pt x="678815" y="1245197"/>
                  </a:cubicBezTo>
                  <a:cubicBezTo>
                    <a:pt x="290376" y="1274629"/>
                    <a:pt x="-42166" y="1413367"/>
                    <a:pt x="4362" y="134977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930369" y="5970072"/>
              <a:ext cx="4193767" cy="1238838"/>
            </a:xfrm>
            <a:custGeom>
              <a:avLst/>
              <a:gdLst>
                <a:gd name="connsiteX0" fmla="*/ 720165 w 5537201"/>
                <a:gd name="connsiteY0" fmla="*/ 1023471 h 1226671"/>
                <a:gd name="connsiteX1" fmla="*/ 1652495 w 5537201"/>
                <a:gd name="connsiteY1" fmla="*/ 539376 h 1226671"/>
                <a:gd name="connsiteX2" fmla="*/ 3804024 w 5537201"/>
                <a:gd name="connsiteY2" fmla="*/ 611094 h 1226671"/>
                <a:gd name="connsiteX3" fmla="*/ 4799106 w 5537201"/>
                <a:gd name="connsiteY3" fmla="*/ 73212 h 1226671"/>
                <a:gd name="connsiteX4" fmla="*/ 4852895 w 5537201"/>
                <a:gd name="connsiteY4" fmla="*/ 1050365 h 1226671"/>
                <a:gd name="connsiteX5" fmla="*/ 693271 w 5537201"/>
                <a:gd name="connsiteY5" fmla="*/ 1131047 h 1226671"/>
                <a:gd name="connsiteX6" fmla="*/ 720165 w 5537201"/>
                <a:gd name="connsiteY6" fmla="*/ 1023471 h 1226671"/>
                <a:gd name="connsiteX0" fmla="*/ 720165 w 5537201"/>
                <a:gd name="connsiteY0" fmla="*/ 1023471 h 1226671"/>
                <a:gd name="connsiteX1" fmla="*/ 1720777 w 5537201"/>
                <a:gd name="connsiteY1" fmla="*/ 650607 h 1226671"/>
                <a:gd name="connsiteX2" fmla="*/ 3804024 w 5537201"/>
                <a:gd name="connsiteY2" fmla="*/ 611094 h 1226671"/>
                <a:gd name="connsiteX3" fmla="*/ 4799106 w 5537201"/>
                <a:gd name="connsiteY3" fmla="*/ 73212 h 1226671"/>
                <a:gd name="connsiteX4" fmla="*/ 4852895 w 5537201"/>
                <a:gd name="connsiteY4" fmla="*/ 1050365 h 1226671"/>
                <a:gd name="connsiteX5" fmla="*/ 693271 w 5537201"/>
                <a:gd name="connsiteY5" fmla="*/ 1131047 h 1226671"/>
                <a:gd name="connsiteX6" fmla="*/ 720165 w 5537201"/>
                <a:gd name="connsiteY6" fmla="*/ 1023471 h 1226671"/>
                <a:gd name="connsiteX0" fmla="*/ 720165 w 5537201"/>
                <a:gd name="connsiteY0" fmla="*/ 1023471 h 1226671"/>
                <a:gd name="connsiteX1" fmla="*/ 1792785 w 5537201"/>
                <a:gd name="connsiteY1" fmla="*/ 578599 h 1226671"/>
                <a:gd name="connsiteX2" fmla="*/ 3804024 w 5537201"/>
                <a:gd name="connsiteY2" fmla="*/ 611094 h 1226671"/>
                <a:gd name="connsiteX3" fmla="*/ 4799106 w 5537201"/>
                <a:gd name="connsiteY3" fmla="*/ 73212 h 1226671"/>
                <a:gd name="connsiteX4" fmla="*/ 4852895 w 5537201"/>
                <a:gd name="connsiteY4" fmla="*/ 1050365 h 1226671"/>
                <a:gd name="connsiteX5" fmla="*/ 693271 w 5537201"/>
                <a:gd name="connsiteY5" fmla="*/ 1131047 h 1226671"/>
                <a:gd name="connsiteX6" fmla="*/ 720165 w 5537201"/>
                <a:gd name="connsiteY6" fmla="*/ 1023471 h 1226671"/>
                <a:gd name="connsiteX0" fmla="*/ 829446 w 5509966"/>
                <a:gd name="connsiteY0" fmla="*/ 1082655 h 1226671"/>
                <a:gd name="connsiteX1" fmla="*/ 1765550 w 5509966"/>
                <a:gd name="connsiteY1" fmla="*/ 578599 h 1226671"/>
                <a:gd name="connsiteX2" fmla="*/ 3776789 w 5509966"/>
                <a:gd name="connsiteY2" fmla="*/ 611094 h 1226671"/>
                <a:gd name="connsiteX3" fmla="*/ 4771871 w 5509966"/>
                <a:gd name="connsiteY3" fmla="*/ 73212 h 1226671"/>
                <a:gd name="connsiteX4" fmla="*/ 4825660 w 5509966"/>
                <a:gd name="connsiteY4" fmla="*/ 1050365 h 1226671"/>
                <a:gd name="connsiteX5" fmla="*/ 666036 w 5509966"/>
                <a:gd name="connsiteY5" fmla="*/ 1131047 h 1226671"/>
                <a:gd name="connsiteX6" fmla="*/ 829446 w 5509966"/>
                <a:gd name="connsiteY6" fmla="*/ 1082655 h 1226671"/>
                <a:gd name="connsiteX0" fmla="*/ 829446 w 5509966"/>
                <a:gd name="connsiteY0" fmla="*/ 1082655 h 1226671"/>
                <a:gd name="connsiteX1" fmla="*/ 1765550 w 5509966"/>
                <a:gd name="connsiteY1" fmla="*/ 578599 h 1226671"/>
                <a:gd name="connsiteX2" fmla="*/ 3776789 w 5509966"/>
                <a:gd name="connsiteY2" fmla="*/ 611094 h 1226671"/>
                <a:gd name="connsiteX3" fmla="*/ 4771871 w 5509966"/>
                <a:gd name="connsiteY3" fmla="*/ 73212 h 1226671"/>
                <a:gd name="connsiteX4" fmla="*/ 4825660 w 5509966"/>
                <a:gd name="connsiteY4" fmla="*/ 1050365 h 1226671"/>
                <a:gd name="connsiteX5" fmla="*/ 666036 w 5509966"/>
                <a:gd name="connsiteY5" fmla="*/ 1131047 h 1226671"/>
                <a:gd name="connsiteX6" fmla="*/ 829446 w 5509966"/>
                <a:gd name="connsiteY6" fmla="*/ 1082655 h 1226671"/>
                <a:gd name="connsiteX0" fmla="*/ 183252 w 4608512"/>
                <a:gd name="connsiteY0" fmla="*/ 1082655 h 1230607"/>
                <a:gd name="connsiteX1" fmla="*/ 1119356 w 4608512"/>
                <a:gd name="connsiteY1" fmla="*/ 578599 h 1230607"/>
                <a:gd name="connsiteX2" fmla="*/ 3130595 w 4608512"/>
                <a:gd name="connsiteY2" fmla="*/ 611094 h 1230607"/>
                <a:gd name="connsiteX3" fmla="*/ 4125677 w 4608512"/>
                <a:gd name="connsiteY3" fmla="*/ 73212 h 1230607"/>
                <a:gd name="connsiteX4" fmla="*/ 4179466 w 4608512"/>
                <a:gd name="connsiteY4" fmla="*/ 1050365 h 1230607"/>
                <a:gd name="connsiteX5" fmla="*/ 1551403 w 4608512"/>
                <a:gd name="connsiteY5" fmla="*/ 1154663 h 1230607"/>
                <a:gd name="connsiteX6" fmla="*/ 183252 w 4608512"/>
                <a:gd name="connsiteY6" fmla="*/ 1082655 h 1230607"/>
                <a:gd name="connsiteX0" fmla="*/ 183252 w 4608512"/>
                <a:gd name="connsiteY0" fmla="*/ 1082655 h 1230607"/>
                <a:gd name="connsiteX1" fmla="*/ 1407387 w 4608512"/>
                <a:gd name="connsiteY1" fmla="*/ 578599 h 1230607"/>
                <a:gd name="connsiteX2" fmla="*/ 3130595 w 4608512"/>
                <a:gd name="connsiteY2" fmla="*/ 611094 h 1230607"/>
                <a:gd name="connsiteX3" fmla="*/ 4125677 w 4608512"/>
                <a:gd name="connsiteY3" fmla="*/ 73212 h 1230607"/>
                <a:gd name="connsiteX4" fmla="*/ 4179466 w 4608512"/>
                <a:gd name="connsiteY4" fmla="*/ 1050365 h 1230607"/>
                <a:gd name="connsiteX5" fmla="*/ 1551403 w 4608512"/>
                <a:gd name="connsiteY5" fmla="*/ 1154663 h 1230607"/>
                <a:gd name="connsiteX6" fmla="*/ 183252 w 4608512"/>
                <a:gd name="connsiteY6" fmla="*/ 1082655 h 1230607"/>
                <a:gd name="connsiteX0" fmla="*/ 183252 w 4608512"/>
                <a:gd name="connsiteY0" fmla="*/ 1088071 h 1236023"/>
                <a:gd name="connsiteX1" fmla="*/ 1407387 w 4608512"/>
                <a:gd name="connsiteY1" fmla="*/ 584015 h 1236023"/>
                <a:gd name="connsiteX2" fmla="*/ 3279595 w 4608512"/>
                <a:gd name="connsiteY2" fmla="*/ 584015 h 1236023"/>
                <a:gd name="connsiteX3" fmla="*/ 4125677 w 4608512"/>
                <a:gd name="connsiteY3" fmla="*/ 78628 h 1236023"/>
                <a:gd name="connsiteX4" fmla="*/ 4179466 w 4608512"/>
                <a:gd name="connsiteY4" fmla="*/ 1055781 h 1236023"/>
                <a:gd name="connsiteX5" fmla="*/ 1551403 w 4608512"/>
                <a:gd name="connsiteY5" fmla="*/ 1160079 h 1236023"/>
                <a:gd name="connsiteX6" fmla="*/ 183252 w 4608512"/>
                <a:gd name="connsiteY6" fmla="*/ 1088071 h 1236023"/>
                <a:gd name="connsiteX0" fmla="*/ 183252 w 4608512"/>
                <a:gd name="connsiteY0" fmla="*/ 1076069 h 1224021"/>
                <a:gd name="connsiteX1" fmla="*/ 1407387 w 4608512"/>
                <a:gd name="connsiteY1" fmla="*/ 572013 h 1224021"/>
                <a:gd name="connsiteX2" fmla="*/ 3135579 w 4608512"/>
                <a:gd name="connsiteY2" fmla="*/ 644021 h 1224021"/>
                <a:gd name="connsiteX3" fmla="*/ 4125677 w 4608512"/>
                <a:gd name="connsiteY3" fmla="*/ 66626 h 1224021"/>
                <a:gd name="connsiteX4" fmla="*/ 4179466 w 4608512"/>
                <a:gd name="connsiteY4" fmla="*/ 1043779 h 1224021"/>
                <a:gd name="connsiteX5" fmla="*/ 1551403 w 4608512"/>
                <a:gd name="connsiteY5" fmla="*/ 1148077 h 1224021"/>
                <a:gd name="connsiteX6" fmla="*/ 183252 w 4608512"/>
                <a:gd name="connsiteY6" fmla="*/ 1076069 h 1224021"/>
                <a:gd name="connsiteX0" fmla="*/ 183252 w 4608512"/>
                <a:gd name="connsiteY0" fmla="*/ 1076069 h 1224021"/>
                <a:gd name="connsiteX1" fmla="*/ 1407387 w 4608512"/>
                <a:gd name="connsiteY1" fmla="*/ 572013 h 1224021"/>
                <a:gd name="connsiteX2" fmla="*/ 2991563 w 4608512"/>
                <a:gd name="connsiteY2" fmla="*/ 644021 h 1224021"/>
                <a:gd name="connsiteX3" fmla="*/ 4125677 w 4608512"/>
                <a:gd name="connsiteY3" fmla="*/ 66626 h 1224021"/>
                <a:gd name="connsiteX4" fmla="*/ 4179466 w 4608512"/>
                <a:gd name="connsiteY4" fmla="*/ 1043779 h 1224021"/>
                <a:gd name="connsiteX5" fmla="*/ 1551403 w 4608512"/>
                <a:gd name="connsiteY5" fmla="*/ 1148077 h 1224021"/>
                <a:gd name="connsiteX6" fmla="*/ 183252 w 4608512"/>
                <a:gd name="connsiteY6" fmla="*/ 1076069 h 1224021"/>
                <a:gd name="connsiteX0" fmla="*/ 183252 w 4647518"/>
                <a:gd name="connsiteY0" fmla="*/ 1146746 h 1306477"/>
                <a:gd name="connsiteX1" fmla="*/ 1407387 w 4647518"/>
                <a:gd name="connsiteY1" fmla="*/ 642690 h 1306477"/>
                <a:gd name="connsiteX2" fmla="*/ 2991563 w 4647518"/>
                <a:gd name="connsiteY2" fmla="*/ 714698 h 1306477"/>
                <a:gd name="connsiteX3" fmla="*/ 4359715 w 4647518"/>
                <a:gd name="connsiteY3" fmla="*/ 66626 h 1306477"/>
                <a:gd name="connsiteX4" fmla="*/ 4179466 w 4647518"/>
                <a:gd name="connsiteY4" fmla="*/ 1114456 h 1306477"/>
                <a:gd name="connsiteX5" fmla="*/ 1551403 w 4647518"/>
                <a:gd name="connsiteY5" fmla="*/ 1218754 h 1306477"/>
                <a:gd name="connsiteX6" fmla="*/ 183252 w 4647518"/>
                <a:gd name="connsiteY6" fmla="*/ 1146746 h 1306477"/>
                <a:gd name="connsiteX0" fmla="*/ 183252 w 4683522"/>
                <a:gd name="connsiteY0" fmla="*/ 1152128 h 1275855"/>
                <a:gd name="connsiteX1" fmla="*/ 1407387 w 4683522"/>
                <a:gd name="connsiteY1" fmla="*/ 648072 h 1275855"/>
                <a:gd name="connsiteX2" fmla="*/ 2991563 w 4683522"/>
                <a:gd name="connsiteY2" fmla="*/ 720080 h 1275855"/>
                <a:gd name="connsiteX3" fmla="*/ 4359715 w 4683522"/>
                <a:gd name="connsiteY3" fmla="*/ 72008 h 1275855"/>
                <a:gd name="connsiteX4" fmla="*/ 4575739 w 4683522"/>
                <a:gd name="connsiteY4" fmla="*/ 288032 h 1275855"/>
                <a:gd name="connsiteX5" fmla="*/ 4179466 w 4683522"/>
                <a:gd name="connsiteY5" fmla="*/ 1119838 h 1275855"/>
                <a:gd name="connsiteX6" fmla="*/ 1551403 w 4683522"/>
                <a:gd name="connsiteY6" fmla="*/ 1224136 h 1275855"/>
                <a:gd name="connsiteX7" fmla="*/ 183252 w 4683522"/>
                <a:gd name="connsiteY7" fmla="*/ 1152128 h 1275855"/>
                <a:gd name="connsiteX0" fmla="*/ 183252 w 4683522"/>
                <a:gd name="connsiteY0" fmla="*/ 1152128 h 1275855"/>
                <a:gd name="connsiteX1" fmla="*/ 1335379 w 4683522"/>
                <a:gd name="connsiteY1" fmla="*/ 720080 h 1275855"/>
                <a:gd name="connsiteX2" fmla="*/ 2991563 w 4683522"/>
                <a:gd name="connsiteY2" fmla="*/ 720080 h 1275855"/>
                <a:gd name="connsiteX3" fmla="*/ 4359715 w 4683522"/>
                <a:gd name="connsiteY3" fmla="*/ 72008 h 1275855"/>
                <a:gd name="connsiteX4" fmla="*/ 4575739 w 4683522"/>
                <a:gd name="connsiteY4" fmla="*/ 288032 h 1275855"/>
                <a:gd name="connsiteX5" fmla="*/ 4179466 w 4683522"/>
                <a:gd name="connsiteY5" fmla="*/ 1119838 h 1275855"/>
                <a:gd name="connsiteX6" fmla="*/ 1551403 w 4683522"/>
                <a:gd name="connsiteY6" fmla="*/ 1224136 h 1275855"/>
                <a:gd name="connsiteX7" fmla="*/ 183252 w 4683522"/>
                <a:gd name="connsiteY7" fmla="*/ 1152128 h 1275855"/>
                <a:gd name="connsiteX0" fmla="*/ 24451 w 4433445"/>
                <a:gd name="connsiteY0" fmla="*/ 1102107 h 1180013"/>
                <a:gd name="connsiteX1" fmla="*/ 778308 w 4433445"/>
                <a:gd name="connsiteY1" fmla="*/ 723547 h 1180013"/>
                <a:gd name="connsiteX2" fmla="*/ 2832762 w 4433445"/>
                <a:gd name="connsiteY2" fmla="*/ 670059 h 1180013"/>
                <a:gd name="connsiteX3" fmla="*/ 4200914 w 4433445"/>
                <a:gd name="connsiteY3" fmla="*/ 21987 h 1180013"/>
                <a:gd name="connsiteX4" fmla="*/ 4416938 w 4433445"/>
                <a:gd name="connsiteY4" fmla="*/ 238011 h 1180013"/>
                <a:gd name="connsiteX5" fmla="*/ 4020665 w 4433445"/>
                <a:gd name="connsiteY5" fmla="*/ 1069817 h 1180013"/>
                <a:gd name="connsiteX6" fmla="*/ 1392602 w 4433445"/>
                <a:gd name="connsiteY6" fmla="*/ 1174115 h 1180013"/>
                <a:gd name="connsiteX7" fmla="*/ 24451 w 4433445"/>
                <a:gd name="connsiteY7" fmla="*/ 1102107 h 1180013"/>
                <a:gd name="connsiteX0" fmla="*/ 24451 w 4433444"/>
                <a:gd name="connsiteY0" fmla="*/ 1102107 h 1180013"/>
                <a:gd name="connsiteX1" fmla="*/ 778308 w 4433444"/>
                <a:gd name="connsiteY1" fmla="*/ 723547 h 1180013"/>
                <a:gd name="connsiteX2" fmla="*/ 2832762 w 4433444"/>
                <a:gd name="connsiteY2" fmla="*/ 670059 h 1180013"/>
                <a:gd name="connsiteX3" fmla="*/ 4200914 w 4433444"/>
                <a:gd name="connsiteY3" fmla="*/ 21987 h 1180013"/>
                <a:gd name="connsiteX4" fmla="*/ 4416938 w 4433444"/>
                <a:gd name="connsiteY4" fmla="*/ 238011 h 1180013"/>
                <a:gd name="connsiteX5" fmla="*/ 4020665 w 4433444"/>
                <a:gd name="connsiteY5" fmla="*/ 1069817 h 1180013"/>
                <a:gd name="connsiteX6" fmla="*/ 1392602 w 4433444"/>
                <a:gd name="connsiteY6" fmla="*/ 1174115 h 1180013"/>
                <a:gd name="connsiteX7" fmla="*/ 24451 w 4433444"/>
                <a:gd name="connsiteY7" fmla="*/ 1102107 h 1180013"/>
                <a:gd name="connsiteX0" fmla="*/ 30407 w 4192044"/>
                <a:gd name="connsiteY0" fmla="*/ 1198461 h 1237935"/>
                <a:gd name="connsiteX1" fmla="*/ 536908 w 4192044"/>
                <a:gd name="connsiteY1" fmla="*/ 723547 h 1237935"/>
                <a:gd name="connsiteX2" fmla="*/ 2591362 w 4192044"/>
                <a:gd name="connsiteY2" fmla="*/ 670059 h 1237935"/>
                <a:gd name="connsiteX3" fmla="*/ 3959514 w 4192044"/>
                <a:gd name="connsiteY3" fmla="*/ 21987 h 1237935"/>
                <a:gd name="connsiteX4" fmla="*/ 4175538 w 4192044"/>
                <a:gd name="connsiteY4" fmla="*/ 238011 h 1237935"/>
                <a:gd name="connsiteX5" fmla="*/ 3779265 w 4192044"/>
                <a:gd name="connsiteY5" fmla="*/ 1069817 h 1237935"/>
                <a:gd name="connsiteX6" fmla="*/ 1151202 w 4192044"/>
                <a:gd name="connsiteY6" fmla="*/ 1174115 h 1237935"/>
                <a:gd name="connsiteX7" fmla="*/ 30407 w 4192044"/>
                <a:gd name="connsiteY7" fmla="*/ 1198461 h 1237935"/>
                <a:gd name="connsiteX0" fmla="*/ 30407 w 4192044"/>
                <a:gd name="connsiteY0" fmla="*/ 1198461 h 1237935"/>
                <a:gd name="connsiteX1" fmla="*/ 612055 w 4192044"/>
                <a:gd name="connsiteY1" fmla="*/ 723267 h 1237935"/>
                <a:gd name="connsiteX2" fmla="*/ 2591362 w 4192044"/>
                <a:gd name="connsiteY2" fmla="*/ 670059 h 1237935"/>
                <a:gd name="connsiteX3" fmla="*/ 3959514 w 4192044"/>
                <a:gd name="connsiteY3" fmla="*/ 21987 h 1237935"/>
                <a:gd name="connsiteX4" fmla="*/ 4175538 w 4192044"/>
                <a:gd name="connsiteY4" fmla="*/ 238011 h 1237935"/>
                <a:gd name="connsiteX5" fmla="*/ 3779265 w 4192044"/>
                <a:gd name="connsiteY5" fmla="*/ 1069817 h 1237935"/>
                <a:gd name="connsiteX6" fmla="*/ 1151202 w 4192044"/>
                <a:gd name="connsiteY6" fmla="*/ 1174115 h 1237935"/>
                <a:gd name="connsiteX7" fmla="*/ 30407 w 4192044"/>
                <a:gd name="connsiteY7" fmla="*/ 1198461 h 1237935"/>
                <a:gd name="connsiteX0" fmla="*/ 30407 w 4192044"/>
                <a:gd name="connsiteY0" fmla="*/ 1198461 h 1237935"/>
                <a:gd name="connsiteX1" fmla="*/ 612055 w 4192044"/>
                <a:gd name="connsiteY1" fmla="*/ 723267 h 1237935"/>
                <a:gd name="connsiteX2" fmla="*/ 2591362 w 4192044"/>
                <a:gd name="connsiteY2" fmla="*/ 670059 h 1237935"/>
                <a:gd name="connsiteX3" fmla="*/ 3959514 w 4192044"/>
                <a:gd name="connsiteY3" fmla="*/ 21987 h 1237935"/>
                <a:gd name="connsiteX4" fmla="*/ 4175538 w 4192044"/>
                <a:gd name="connsiteY4" fmla="*/ 238011 h 1237935"/>
                <a:gd name="connsiteX5" fmla="*/ 3779265 w 4192044"/>
                <a:gd name="connsiteY5" fmla="*/ 1069817 h 1237935"/>
                <a:gd name="connsiteX6" fmla="*/ 1151202 w 4192044"/>
                <a:gd name="connsiteY6" fmla="*/ 1174115 h 1237935"/>
                <a:gd name="connsiteX7" fmla="*/ 30407 w 4192044"/>
                <a:gd name="connsiteY7" fmla="*/ 1198461 h 1237935"/>
                <a:gd name="connsiteX0" fmla="*/ 30407 w 4192044"/>
                <a:gd name="connsiteY0" fmla="*/ 1198461 h 1237935"/>
                <a:gd name="connsiteX1" fmla="*/ 656338 w 4192044"/>
                <a:gd name="connsiteY1" fmla="*/ 703944 h 1237935"/>
                <a:gd name="connsiteX2" fmla="*/ 2591362 w 4192044"/>
                <a:gd name="connsiteY2" fmla="*/ 670059 h 1237935"/>
                <a:gd name="connsiteX3" fmla="*/ 3959514 w 4192044"/>
                <a:gd name="connsiteY3" fmla="*/ 21987 h 1237935"/>
                <a:gd name="connsiteX4" fmla="*/ 4175538 w 4192044"/>
                <a:gd name="connsiteY4" fmla="*/ 238011 h 1237935"/>
                <a:gd name="connsiteX5" fmla="*/ 3779265 w 4192044"/>
                <a:gd name="connsiteY5" fmla="*/ 1069817 h 1237935"/>
                <a:gd name="connsiteX6" fmla="*/ 1151202 w 4192044"/>
                <a:gd name="connsiteY6" fmla="*/ 1174115 h 1237935"/>
                <a:gd name="connsiteX7" fmla="*/ 30407 w 4192044"/>
                <a:gd name="connsiteY7" fmla="*/ 1198461 h 123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2044" h="1237935">
                  <a:moveTo>
                    <a:pt x="30407" y="1198461"/>
                  </a:moveTo>
                  <a:cubicBezTo>
                    <a:pt x="306754" y="1079492"/>
                    <a:pt x="242162" y="817087"/>
                    <a:pt x="656338" y="703944"/>
                  </a:cubicBezTo>
                  <a:cubicBezTo>
                    <a:pt x="1070514" y="590801"/>
                    <a:pt x="2040833" y="783718"/>
                    <a:pt x="2591362" y="670059"/>
                  </a:cubicBezTo>
                  <a:cubicBezTo>
                    <a:pt x="3141891" y="556400"/>
                    <a:pt x="3695485" y="93995"/>
                    <a:pt x="3959514" y="21987"/>
                  </a:cubicBezTo>
                  <a:cubicBezTo>
                    <a:pt x="4223543" y="-50021"/>
                    <a:pt x="4205579" y="63373"/>
                    <a:pt x="4175538" y="238011"/>
                  </a:cubicBezTo>
                  <a:cubicBezTo>
                    <a:pt x="4145497" y="412649"/>
                    <a:pt x="4283321" y="913800"/>
                    <a:pt x="3779265" y="1069817"/>
                  </a:cubicBezTo>
                  <a:cubicBezTo>
                    <a:pt x="3275209" y="1225834"/>
                    <a:pt x="1776012" y="1152674"/>
                    <a:pt x="1151202" y="1174115"/>
                  </a:cubicBezTo>
                  <a:cubicBezTo>
                    <a:pt x="526392" y="1195556"/>
                    <a:pt x="-152845" y="1290536"/>
                    <a:pt x="30407" y="11984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92000">
                  <a:srgbClr val="FF000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0" name="Группа 188"/>
          <p:cNvGrpSpPr>
            <a:grpSpLocks/>
          </p:cNvGrpSpPr>
          <p:nvPr/>
        </p:nvGrpSpPr>
        <p:grpSpPr bwMode="auto">
          <a:xfrm>
            <a:off x="251533" y="6261333"/>
            <a:ext cx="2175107" cy="404185"/>
            <a:chOff x="251520" y="6265133"/>
            <a:chExt cx="2174993" cy="404227"/>
          </a:xfrm>
        </p:grpSpPr>
        <p:sp>
          <p:nvSpPr>
            <p:cNvPr id="11" name="TextBox 78"/>
            <p:cNvSpPr txBox="1">
              <a:spLocks noChangeArrowheads="1"/>
            </p:cNvSpPr>
            <p:nvPr/>
          </p:nvSpPr>
          <p:spPr bwMode="auto">
            <a:xfrm>
              <a:off x="698321" y="6313358"/>
              <a:ext cx="17281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altLang="ru-RU" sz="1000" b="1" dirty="0">
                  <a:latin typeface="Malgun Gothic"/>
                  <a:ea typeface="Malgun Gothic"/>
                  <a:cs typeface="Malgun Gothic"/>
                </a:rPr>
                <a:t>ПЕНСИОННЫЙ ФОНД</a:t>
              </a:r>
            </a:p>
            <a:p>
              <a:r>
                <a:rPr lang="ru-RU" altLang="ru-RU" sz="1000" dirty="0">
                  <a:latin typeface="Malgun Gothic"/>
                  <a:ea typeface="Malgun Gothic"/>
                  <a:cs typeface="Malgun Gothic"/>
                </a:rPr>
                <a:t>РОССИЙСКОЙ ФЕДЕРАЦИИ</a:t>
              </a:r>
            </a:p>
          </p:txBody>
        </p:sp>
        <p:pic>
          <p:nvPicPr>
            <p:cNvPr id="12" name="Изображение 1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6265133"/>
              <a:ext cx="388849" cy="404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76D8-B3D6-4A5C-981C-C22CBBCB9B1E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2B4E-4FCC-49DC-8D35-DF86FD93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0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1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2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920F-3D01-48F1-B5BC-81060ACF7C7D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B7A0-7592-4D20-BDD2-5FF1C7A94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0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1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2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3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AB6E-FAB3-4316-A879-8A32CBDB64C0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2B8F-83DE-4844-A858-B66CA586E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11" name="Прямоугольник 10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2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6" name="Полилиния 15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3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4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5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Прямоугольник 18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6FB2-64EB-462B-B769-06A2E12EF6BA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1E69-8086-4700-9A13-4E45D19EB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8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9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0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1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AB91-4E15-41E9-A7B3-EDC04A5D3A4F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20A8-475A-4DE5-806F-A5C60E7CC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7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8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9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0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Прямоугольник 13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A6C5-A929-4D3C-B540-B2B7851EA853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D8E5-BE40-43C4-A606-7FCDBFA24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0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1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2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3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32FE-DAE1-4E63-A0C1-B1614538C615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8B47-4D7F-404E-A42F-4F8042C46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10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1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2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altLang="ru-RU" sz="1000" b="1"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r>
                  <a:rPr lang="ru-RU" altLang="ru-RU" sz="1000"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3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B349DB-13C2-4042-86A2-836CDA3E26C8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A48B30-28B2-4C37-95C2-F54DAD7A3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286" b="-8859"/>
          <a:stretch/>
        </p:blipFill>
        <p:spPr bwMode="auto">
          <a:xfrm>
            <a:off x="-981673" y="454660"/>
            <a:ext cx="10086543" cy="6483384"/>
          </a:xfrm>
          <a:prstGeom prst="rect">
            <a:avLst/>
          </a:prstGeom>
          <a:noFill/>
          <a:ln>
            <a:noFill/>
          </a:ln>
          <a:effectLst>
            <a:glow rad="139700">
              <a:schemeClr val="tx2">
                <a:lumMod val="20000"/>
                <a:lumOff val="8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9340" y="1019353"/>
            <a:ext cx="9189851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Федеральный  закон 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от 3.10.2018 № </a:t>
            </a:r>
            <a:r>
              <a:rPr lang="ru-RU" sz="44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350</a:t>
            </a:r>
            <a:r>
              <a:rPr lang="ru-RU" sz="40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-ФЗ </a:t>
            </a:r>
          </a:p>
          <a:p>
            <a:pPr algn="ctr"/>
            <a:r>
              <a:rPr lang="ru-RU" sz="24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«О внесении изменений в отдельные законодательные</a:t>
            </a:r>
          </a:p>
          <a:p>
            <a:pPr algn="ctr"/>
            <a:r>
              <a:rPr lang="ru-RU" sz="24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 акты РФ по вопросам назначения и выплаты пенсий»</a:t>
            </a:r>
          </a:p>
          <a:p>
            <a:pPr algn="ctr"/>
            <a:endParaRPr lang="ru-RU" sz="2400" b="1" cap="none" spc="0" dirty="0" smtClean="0">
              <a:ln w="50800"/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/>
            <a:r>
              <a:rPr lang="ru-RU" sz="28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вступает в силу с 01.01.2019 года</a:t>
            </a:r>
          </a:p>
          <a:p>
            <a:pPr algn="ctr"/>
            <a:endParaRPr lang="ru-RU" sz="2400" b="1" cap="none" spc="0" dirty="0">
              <a:ln w="50800"/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/>
            <a:endParaRPr lang="ru-RU" sz="2400" b="1" dirty="0" smtClean="0">
              <a:ln w="5080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Приоритетная задача – увеличение размера  </a:t>
            </a:r>
          </a:p>
          <a:p>
            <a:pPr algn="ctr"/>
            <a:r>
              <a:rPr lang="ru-RU" sz="32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пенсии н</a:t>
            </a:r>
            <a:r>
              <a:rPr lang="ru-RU" sz="32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еработающим пенсионерам</a:t>
            </a:r>
            <a:r>
              <a:rPr lang="ru-RU" sz="3200" b="1" cap="none" spc="0" dirty="0" smtClean="0">
                <a:ln w="50800"/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sz="3200" b="1" cap="none" spc="0" dirty="0">
              <a:ln w="50800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Изображение 1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4330" y="99583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85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2569630"/>
              </p:ext>
            </p:extLst>
          </p:nvPr>
        </p:nvGraphicFramePr>
        <p:xfrm>
          <a:off x="467544" y="1236018"/>
          <a:ext cx="8424936" cy="3943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1268"/>
                <a:gridCol w="46336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возникновения права 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страховую пенсию по старости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назначения пенсии увеличиваются со дня возникновения права на: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140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месяцев (назначение в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62129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месяца (назначение в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году)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62910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месяцев (назначение в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65532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месяцев (назначение в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году)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65551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последующие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годы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месяцев (назначение в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 последующих годах)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5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22726"/>
            <a:ext cx="914400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назначения страховой пенсии по старости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педагоги, медики, творческие работники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372100"/>
            <a:ext cx="8424936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  период с </a:t>
            </a:r>
            <a:r>
              <a:rPr lang="ru-RU" b="1" dirty="0" smtClean="0">
                <a:solidFill>
                  <a:srgbClr val="FF0000"/>
                </a:solidFill>
              </a:rPr>
              <a:t>01.01.2019 по 31.12.2020 </a:t>
            </a:r>
            <a:r>
              <a:rPr lang="ru-RU" b="1" dirty="0" smtClean="0">
                <a:solidFill>
                  <a:schemeClr val="tx1"/>
                </a:solidFill>
              </a:rPr>
              <a:t>граждане которые приобретут стаж, требуемый для досрочного назначения пенсии, могут назначить страховую пенсию на </a:t>
            </a:r>
            <a:r>
              <a:rPr lang="ru-RU" b="1" dirty="0" smtClean="0">
                <a:solidFill>
                  <a:srgbClr val="FF0000"/>
                </a:solidFill>
              </a:rPr>
              <a:t>6 месяцев </a:t>
            </a:r>
            <a:r>
              <a:rPr lang="ru-RU" b="1" dirty="0" smtClean="0">
                <a:solidFill>
                  <a:schemeClr val="tx1"/>
                </a:solidFill>
              </a:rPr>
              <a:t>ранее нового пенсионного возраста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0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C:\Users\25062\Desktop\no-translate-detected_7130-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740" y="1568019"/>
            <a:ext cx="3048877" cy="30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Прямая соединительная линия 78"/>
          <p:cNvCxnSpPr/>
          <p:nvPr/>
        </p:nvCxnSpPr>
        <p:spPr>
          <a:xfrm>
            <a:off x="323528" y="6467574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683568" y="616530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83568" y="617293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1043608" y="587066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043608" y="5878302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1403648" y="5576032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1403648" y="5583666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1763688" y="5281396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1763688" y="5289030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2123728" y="4986760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2123728" y="4994394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2483768" y="469212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483768" y="469975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2843808" y="439748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2843808" y="4405122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3203848" y="4102852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3203848" y="4110486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3563888" y="3808216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3563888" y="3815850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flipV="1">
            <a:off x="3923928" y="3513580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3923928" y="3521214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V="1">
            <a:off x="4283968" y="321894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4283968" y="322657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V="1">
            <a:off x="4644008" y="292430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>
            <a:off x="4644008" y="2924308"/>
            <a:ext cx="72047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539552" y="640136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2019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904793" y="61105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2020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247292" y="583353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2021</a:t>
            </a:r>
            <a:endParaRPr lang="ru-RU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624873" y="554959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Calibri"/>
              </a:rPr>
              <a:t>2022</a:t>
            </a:r>
            <a:endParaRPr lang="ru-RU" sz="1200" dirty="0">
              <a:latin typeface="Calibri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984913" y="524023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2023</a:t>
            </a:r>
            <a:endParaRPr lang="ru-RU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344953" y="496323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2024</a:t>
            </a:r>
            <a:endParaRPr lang="ru-RU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678656" y="465313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2025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065033" y="437613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Calibri"/>
              </a:rPr>
              <a:t>2026</a:t>
            </a:r>
            <a:endParaRPr lang="ru-RU" sz="1200" dirty="0">
              <a:latin typeface="Calibri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425073" y="408458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2027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785113" y="378904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Calibri"/>
              </a:rPr>
              <a:t>2028</a:t>
            </a:r>
            <a:endParaRPr lang="ru-RU" sz="1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089129" y="350100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2029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505193" y="315200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2030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-137140"/>
            <a:ext cx="9144000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1F497D"/>
                </a:solidFill>
                <a:latin typeface="Calibri"/>
              </a:rPr>
              <a:t>Педагогическим работникам требуется</a:t>
            </a:r>
            <a:r>
              <a:rPr lang="ru-RU" sz="28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ru-RU" sz="2800" b="1" dirty="0" smtClean="0">
                <a:solidFill>
                  <a:srgbClr val="1F497D"/>
                </a:solidFill>
                <a:latin typeface="Calibri"/>
              </a:rPr>
              <a:t>25 лет </a:t>
            </a:r>
            <a:br>
              <a:rPr lang="ru-RU" sz="2800" b="1" dirty="0" smtClean="0">
                <a:solidFill>
                  <a:srgbClr val="1F497D"/>
                </a:solidFill>
                <a:latin typeface="Calibri"/>
              </a:rPr>
            </a:br>
            <a:r>
              <a:rPr lang="ru-RU" sz="2800" b="1" dirty="0" smtClean="0">
                <a:solidFill>
                  <a:srgbClr val="1F497D"/>
                </a:solidFill>
                <a:latin typeface="Calibri"/>
              </a:rPr>
              <a:t>выслуги в учреждениях для детей </a:t>
            </a:r>
            <a:r>
              <a:rPr lang="ru-RU" sz="3200" b="1" dirty="0" smtClean="0">
                <a:solidFill>
                  <a:srgbClr val="1F497D"/>
                </a:solidFill>
                <a:latin typeface="Calibri"/>
              </a:rPr>
              <a:t/>
            </a:r>
            <a:br>
              <a:rPr lang="ru-RU" sz="3200" b="1" dirty="0" smtClean="0">
                <a:solidFill>
                  <a:srgbClr val="1F497D"/>
                </a:solidFill>
                <a:latin typeface="Calibri"/>
              </a:rPr>
            </a:br>
            <a:r>
              <a:rPr lang="ru-RU" sz="2000" b="1" dirty="0" smtClean="0">
                <a:solidFill>
                  <a:srgbClr val="1F497D"/>
                </a:solidFill>
                <a:latin typeface="Calibri"/>
              </a:rPr>
              <a:t>(независимо </a:t>
            </a:r>
            <a:r>
              <a:rPr lang="ru-RU" sz="2000" b="1" dirty="0">
                <a:solidFill>
                  <a:srgbClr val="1F497D"/>
                </a:solidFill>
                <a:latin typeface="Calibri"/>
              </a:rPr>
              <a:t>от возраста и пола</a:t>
            </a:r>
            <a:r>
              <a:rPr lang="ru-RU" sz="2000" b="1" dirty="0" smtClean="0">
                <a:solidFill>
                  <a:srgbClr val="1F497D"/>
                </a:solidFill>
                <a:latin typeface="Calibri"/>
              </a:rPr>
              <a:t>)</a:t>
            </a:r>
            <a:endParaRPr lang="en-US" sz="2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37245" y="1568019"/>
            <a:ext cx="30178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Пример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учитель</a:t>
            </a:r>
            <a:endParaRPr lang="en-US" sz="2800" b="1" spc="300" dirty="0" smtClean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Calibri"/>
            </a:endParaRPr>
          </a:p>
        </p:txBody>
      </p:sp>
      <p:pic>
        <p:nvPicPr>
          <p:cNvPr id="93" name="Picture 6" descr="C:\Слайды\111\0_871bd_1ff94faf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1608" y="4607929"/>
            <a:ext cx="310723" cy="3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821480" y="4918652"/>
            <a:ext cx="5245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Если требуемый стаж выработан в </a:t>
            </a:r>
            <a:r>
              <a:rPr lang="ru-RU" sz="2800" b="1" i="1" dirty="0" smtClean="0">
                <a:solidFill>
                  <a:srgbClr val="FF0000"/>
                </a:solidFill>
                <a:latin typeface="Calibri"/>
              </a:rPr>
              <a:t>2021</a:t>
            </a:r>
            <a:r>
              <a:rPr lang="ru-RU" sz="2800" b="1" i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2800" b="1" i="1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году, то пенсия назначается через </a:t>
            </a:r>
            <a:r>
              <a:rPr lang="ru-RU" sz="2800" b="1" i="1" dirty="0" smtClean="0">
                <a:solidFill>
                  <a:srgbClr val="FF0000"/>
                </a:solidFill>
                <a:latin typeface="Calibri"/>
              </a:rPr>
              <a:t>3 </a:t>
            </a:r>
            <a:r>
              <a:rPr lang="ru-RU" sz="2800" b="1" i="1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года (</a:t>
            </a:r>
            <a:r>
              <a:rPr lang="ru-RU" sz="2800" b="1" i="1" dirty="0" smtClean="0">
                <a:solidFill>
                  <a:srgbClr val="FF0000"/>
                </a:solidFill>
                <a:latin typeface="Calibri"/>
              </a:rPr>
              <a:t>2024</a:t>
            </a:r>
            <a:r>
              <a:rPr lang="ru-RU" sz="2800" b="1" i="1" dirty="0" smtClean="0">
                <a:solidFill>
                  <a:srgbClr val="4F81BD">
                    <a:lumMod val="50000"/>
                  </a:srgbClr>
                </a:solidFill>
                <a:latin typeface="Calibri"/>
              </a:rPr>
              <a:t> году) </a:t>
            </a:r>
            <a:endParaRPr lang="ru-RU" sz="2800" b="1" i="1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1038407" y="4839442"/>
            <a:ext cx="1217467" cy="1031226"/>
          </a:xfrm>
          <a:custGeom>
            <a:avLst/>
            <a:gdLst>
              <a:gd name="connsiteX0" fmla="*/ 0 w 1581150"/>
              <a:gd name="connsiteY0" fmla="*/ 1609725 h 1609725"/>
              <a:gd name="connsiteX1" fmla="*/ 200025 w 1581150"/>
              <a:gd name="connsiteY1" fmla="*/ 1019175 h 1609725"/>
              <a:gd name="connsiteX2" fmla="*/ 676275 w 1581150"/>
              <a:gd name="connsiteY2" fmla="*/ 476250 h 1609725"/>
              <a:gd name="connsiteX3" fmla="*/ 1143000 w 1581150"/>
              <a:gd name="connsiteY3" fmla="*/ 123825 h 1609725"/>
              <a:gd name="connsiteX4" fmla="*/ 1581150 w 1581150"/>
              <a:gd name="connsiteY4" fmla="*/ 0 h 1609725"/>
              <a:gd name="connsiteX5" fmla="*/ 1581150 w 1581150"/>
              <a:gd name="connsiteY5" fmla="*/ 0 h 1609725"/>
              <a:gd name="connsiteX6" fmla="*/ 1581150 w 1581150"/>
              <a:gd name="connsiteY6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1150" h="1609725">
                <a:moveTo>
                  <a:pt x="0" y="1609725"/>
                </a:moveTo>
                <a:cubicBezTo>
                  <a:pt x="43656" y="1408906"/>
                  <a:pt x="87313" y="1208087"/>
                  <a:pt x="200025" y="1019175"/>
                </a:cubicBezTo>
                <a:cubicBezTo>
                  <a:pt x="312737" y="830263"/>
                  <a:pt x="519113" y="625475"/>
                  <a:pt x="676275" y="476250"/>
                </a:cubicBezTo>
                <a:cubicBezTo>
                  <a:pt x="833437" y="327025"/>
                  <a:pt x="992188" y="203200"/>
                  <a:pt x="1143000" y="123825"/>
                </a:cubicBezTo>
                <a:cubicBezTo>
                  <a:pt x="1293812" y="44450"/>
                  <a:pt x="1581150" y="0"/>
                  <a:pt x="1581150" y="0"/>
                </a:cubicBezTo>
                <a:lnTo>
                  <a:pt x="1581150" y="0"/>
                </a:lnTo>
                <a:lnTo>
                  <a:pt x="1581150" y="0"/>
                </a:lnTo>
              </a:path>
            </a:pathLst>
          </a:custGeom>
          <a:noFill/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1797443" y="3584637"/>
            <a:ext cx="1829514" cy="1686373"/>
          </a:xfrm>
          <a:custGeom>
            <a:avLst/>
            <a:gdLst>
              <a:gd name="connsiteX0" fmla="*/ 0 w 1581150"/>
              <a:gd name="connsiteY0" fmla="*/ 1609725 h 1609725"/>
              <a:gd name="connsiteX1" fmla="*/ 200025 w 1581150"/>
              <a:gd name="connsiteY1" fmla="*/ 1019175 h 1609725"/>
              <a:gd name="connsiteX2" fmla="*/ 676275 w 1581150"/>
              <a:gd name="connsiteY2" fmla="*/ 476250 h 1609725"/>
              <a:gd name="connsiteX3" fmla="*/ 1143000 w 1581150"/>
              <a:gd name="connsiteY3" fmla="*/ 123825 h 1609725"/>
              <a:gd name="connsiteX4" fmla="*/ 1581150 w 1581150"/>
              <a:gd name="connsiteY4" fmla="*/ 0 h 1609725"/>
              <a:gd name="connsiteX5" fmla="*/ 1581150 w 1581150"/>
              <a:gd name="connsiteY5" fmla="*/ 0 h 1609725"/>
              <a:gd name="connsiteX6" fmla="*/ 1581150 w 1581150"/>
              <a:gd name="connsiteY6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1150" h="1609725">
                <a:moveTo>
                  <a:pt x="0" y="1609725"/>
                </a:moveTo>
                <a:cubicBezTo>
                  <a:pt x="43656" y="1408906"/>
                  <a:pt x="87313" y="1208087"/>
                  <a:pt x="200025" y="1019175"/>
                </a:cubicBezTo>
                <a:cubicBezTo>
                  <a:pt x="312737" y="830263"/>
                  <a:pt x="519113" y="625475"/>
                  <a:pt x="676275" y="476250"/>
                </a:cubicBezTo>
                <a:cubicBezTo>
                  <a:pt x="833437" y="327025"/>
                  <a:pt x="992188" y="203200"/>
                  <a:pt x="1143000" y="123825"/>
                </a:cubicBezTo>
                <a:cubicBezTo>
                  <a:pt x="1293812" y="44450"/>
                  <a:pt x="1581150" y="0"/>
                  <a:pt x="1581150" y="0"/>
                </a:cubicBezTo>
                <a:lnTo>
                  <a:pt x="1581150" y="0"/>
                </a:lnTo>
                <a:lnTo>
                  <a:pt x="1581150" y="0"/>
                </a:lnTo>
              </a:path>
            </a:pathLst>
          </a:custGeom>
          <a:noFill/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4" name="Picture 6" descr="C:\Слайды\111\0_871bd_1ff94faf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921" y="3495657"/>
            <a:ext cx="310723" cy="3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0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9541"/>
            <a:ext cx="9144000" cy="5013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6200" y="4941640"/>
            <a:ext cx="8900160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 определении права на страховую пенсию не учитываются дети,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в отношении которых мать лишена родительских прав или отменено усыновление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129541"/>
            <a:ext cx="9144000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ПРАВО ДОСРОЧНОГО ВЫХОДА НА ПЕНСИЮ ДЛЯ МНОГОДЕТНЫХ </a:t>
            </a:r>
            <a:r>
              <a:rPr lang="ru-RU" sz="2000" b="1" dirty="0" smtClean="0">
                <a:solidFill>
                  <a:schemeClr val="tx1"/>
                </a:solidFill>
              </a:rPr>
              <a:t>МАТЕРЕЙ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1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74" y="-93067"/>
            <a:ext cx="914412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СОЦИАЛЬНЫЕ ПЕНСИИ</a:t>
            </a:r>
          </a:p>
          <a:p>
            <a:pPr algn="ctr"/>
            <a:endParaRPr lang="ru-RU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03597" y="5044440"/>
            <a:ext cx="7898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</a:rPr>
              <a:t>Возраст, по достижении которого назначается  страховая пенсия по старости в период замещения государственных должностей</a:t>
            </a:r>
          </a:p>
          <a:p>
            <a:pPr algn="ctr"/>
            <a:r>
              <a:rPr lang="ru-RU" b="1" dirty="0" smtClean="0">
                <a:solidFill>
                  <a:srgbClr val="1F497D"/>
                </a:solidFill>
              </a:rPr>
              <a:t>с </a:t>
            </a:r>
            <a:r>
              <a:rPr lang="ru-RU" b="1" dirty="0" smtClean="0">
                <a:solidFill>
                  <a:srgbClr val="FF0000"/>
                </a:solidFill>
              </a:rPr>
              <a:t>2017</a:t>
            </a:r>
            <a:r>
              <a:rPr lang="ru-RU" b="1" dirty="0" smtClean="0">
                <a:solidFill>
                  <a:srgbClr val="1F497D"/>
                </a:solidFill>
              </a:rPr>
              <a:t> года  увеличивается в год на </a:t>
            </a:r>
            <a:r>
              <a:rPr lang="ru-RU" b="1" dirty="0" smtClean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rgbClr val="1F497D"/>
                </a:solidFill>
              </a:rPr>
              <a:t> месяцев, </a:t>
            </a:r>
          </a:p>
          <a:p>
            <a:pPr algn="ctr"/>
            <a:r>
              <a:rPr lang="ru-RU" b="1" dirty="0" smtClean="0">
                <a:solidFill>
                  <a:srgbClr val="1F497D"/>
                </a:solidFill>
              </a:rPr>
              <a:t>с </a:t>
            </a:r>
            <a:r>
              <a:rPr lang="ru-RU" b="1" dirty="0" smtClean="0">
                <a:solidFill>
                  <a:srgbClr val="FF0000"/>
                </a:solidFill>
              </a:rPr>
              <a:t>2020</a:t>
            </a:r>
            <a:r>
              <a:rPr lang="ru-RU" b="1" dirty="0" smtClean="0">
                <a:solidFill>
                  <a:srgbClr val="1F497D"/>
                </a:solidFill>
              </a:rPr>
              <a:t> года  увеличивается в год на </a:t>
            </a:r>
            <a:r>
              <a:rPr lang="ru-RU" b="1" dirty="0" smtClean="0">
                <a:solidFill>
                  <a:srgbClr val="FF0000"/>
                </a:solidFill>
              </a:rPr>
              <a:t>12</a:t>
            </a:r>
            <a:r>
              <a:rPr lang="ru-RU" b="1" dirty="0" smtClean="0">
                <a:solidFill>
                  <a:srgbClr val="1F497D"/>
                </a:solidFill>
              </a:rPr>
              <a:t> месяцев</a:t>
            </a:r>
            <a:endParaRPr lang="ru-RU" b="1" dirty="0">
              <a:solidFill>
                <a:srgbClr val="1F497D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4854" y="3268280"/>
            <a:ext cx="9072563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C:\Users\25062\Desktop\Blue_ball_p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776" y="907951"/>
            <a:ext cx="1283155" cy="8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25062\Desktop\Blue_ball_p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867" y="4390619"/>
            <a:ext cx="1283155" cy="7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937886" y="1083880"/>
            <a:ext cx="798203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Увеличение возраста на </a:t>
            </a:r>
            <a:r>
              <a:rPr lang="ru-RU" sz="2400" b="1" dirty="0" smtClean="0">
                <a:solidFill>
                  <a:srgbClr val="FF0000"/>
                </a:solidFill>
              </a:rPr>
              <a:t>5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лет </a:t>
            </a:r>
          </a:p>
          <a:p>
            <a:pPr algn="ctr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Мужчины в </a:t>
            </a:r>
            <a:r>
              <a:rPr lang="ru-RU" sz="2400" b="1" dirty="0" smtClean="0">
                <a:solidFill>
                  <a:srgbClr val="FF0000"/>
                </a:solidFill>
              </a:rPr>
              <a:t>70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лет, женщины в </a:t>
            </a:r>
            <a:r>
              <a:rPr lang="ru-RU" sz="2400" b="1" dirty="0" smtClean="0">
                <a:solidFill>
                  <a:srgbClr val="FF0000"/>
                </a:solidFill>
              </a:rPr>
              <a:t>65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лет </a:t>
            </a:r>
            <a:endParaRPr lang="ru-RU" sz="2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03597" y="4468043"/>
            <a:ext cx="798203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Повышение пенсионного возраста</a:t>
            </a:r>
            <a:endParaRPr lang="ru-RU" sz="2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6417" y="1914877"/>
            <a:ext cx="7884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</a:rPr>
              <a:t>Неработающие граждане, не имеющие права на страховую пенсию по старости  (не выработали  требуемый для назначения страховой пенсии по старости стаж, нет заработка), имеют право  на социальную пенсию по старости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086812"/>
            <a:ext cx="9117417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СТРАХОВЫЕ ПЕНСИИ</a:t>
            </a:r>
          </a:p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государственных служащих</a:t>
            </a:r>
            <a:endParaRPr lang="ru-RU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59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2"/>
          <p:cNvSpPr txBox="1">
            <a:spLocks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ВЫПЛАТЫ ЗА СЧЕТ СРЕДСТВ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ПЕНСИОННЫХ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НАКОПЛЕНИЙ</a:t>
            </a:r>
          </a:p>
        </p:txBody>
      </p:sp>
      <p:sp>
        <p:nvSpPr>
          <p:cNvPr id="39938" name="Номер слайда 1"/>
          <p:cNvSpPr txBox="1">
            <a:spLocks noGrp="1"/>
          </p:cNvSpPr>
          <p:nvPr/>
        </p:nvSpPr>
        <p:spPr bwMode="auto">
          <a:xfrm>
            <a:off x="7812088" y="62372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9939" name="Oval 9"/>
          <p:cNvSpPr>
            <a:spLocks noChangeArrowheads="1"/>
          </p:cNvSpPr>
          <p:nvPr/>
        </p:nvSpPr>
        <p:spPr bwMode="auto">
          <a:xfrm>
            <a:off x="818991" y="5547360"/>
            <a:ext cx="8135937" cy="9375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ЕДИНОВРЕМЕННАЯ ВЫПЛАТА</a:t>
            </a:r>
          </a:p>
        </p:txBody>
      </p:sp>
      <p:sp>
        <p:nvSpPr>
          <p:cNvPr id="39940" name="Oval 11"/>
          <p:cNvSpPr>
            <a:spLocks noChangeArrowheads="1"/>
          </p:cNvSpPr>
          <p:nvPr/>
        </p:nvSpPr>
        <p:spPr bwMode="auto">
          <a:xfrm>
            <a:off x="818991" y="3413760"/>
            <a:ext cx="8135937" cy="8686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НАКОПИТЕЛЬНАЯ ПЕНСИЯ</a:t>
            </a:r>
          </a:p>
        </p:txBody>
      </p:sp>
      <p:sp>
        <p:nvSpPr>
          <p:cNvPr id="39941" name="Oval 13"/>
          <p:cNvSpPr>
            <a:spLocks noChangeArrowheads="1"/>
          </p:cNvSpPr>
          <p:nvPr/>
        </p:nvSpPr>
        <p:spPr bwMode="auto">
          <a:xfrm>
            <a:off x="818991" y="4472940"/>
            <a:ext cx="8135937" cy="8978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СРОЧНАЯ ПЕНСИОННАЯ ВЫПЛАТА</a:t>
            </a:r>
          </a:p>
        </p:txBody>
      </p:sp>
      <p:sp>
        <p:nvSpPr>
          <p:cNvPr id="39942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0FD780-CB9A-4A5D-891F-4550799C6D86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692306" y="1013460"/>
            <a:ext cx="8262621" cy="22555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Выплаты осуществляются при достижение возраста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лет (соответственно мужчины и женщины) или наступлении срока,  определяемого в соответствии  с Федеральным законом от 28.12.2013 № 400-ФЗ                 «О страховых пенсиях» 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состоянию на 31 декабря 2018 года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 наличии средств пенсионных накоплений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8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2"/>
          <p:cNvSpPr txBox="1">
            <a:spLocks/>
          </p:cNvSpPr>
          <p:nvPr/>
        </p:nvSpPr>
        <p:spPr bwMode="auto">
          <a:xfrm>
            <a:off x="0" y="0"/>
            <a:ext cx="9144000" cy="1081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УСЛОВИЯ НАЗНАЧЕНИЯ 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ВЫПЛАТ ИЗ СРЕДСТВ ПЕНСИОННЫХ НАКОПЛЕНИЙ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Скругленный прямоугольник 5"/>
          <p:cNvSpPr>
            <a:spLocks noChangeArrowheads="1"/>
          </p:cNvSpPr>
          <p:nvPr/>
        </p:nvSpPr>
        <p:spPr bwMode="auto">
          <a:xfrm>
            <a:off x="427038" y="2781300"/>
            <a:ext cx="8499475" cy="1394460"/>
          </a:xfrm>
          <a:prstGeom prst="roundRect">
            <a:avLst>
              <a:gd name="adj" fmla="val 12074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6600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СРОЧНАЯ ПЕНСИОННАЯ ВЫПЛАТА  </a:t>
            </a:r>
            <a:r>
              <a:rPr lang="ru-RU" b="1" dirty="0" smtClean="0"/>
              <a:t>устанавливается при наличии дополнительных страховых взносов (</a:t>
            </a:r>
            <a:r>
              <a:rPr lang="ru-RU" b="1" dirty="0" err="1" smtClean="0"/>
              <a:t>софинансирование</a:t>
            </a:r>
            <a:r>
              <a:rPr lang="ru-RU" b="1" dirty="0" smtClean="0"/>
              <a:t>)  </a:t>
            </a:r>
          </a:p>
          <a:p>
            <a:pPr algn="ctr"/>
            <a:r>
              <a:rPr lang="ru-RU" b="1" dirty="0" smtClean="0"/>
              <a:t>на срок </a:t>
            </a:r>
            <a:r>
              <a:rPr lang="ru-RU" b="1" dirty="0" smtClean="0">
                <a:solidFill>
                  <a:srgbClr val="FF0000"/>
                </a:solidFill>
              </a:rPr>
              <a:t>не менее 120 месяцев </a:t>
            </a:r>
            <a:r>
              <a:rPr lang="ru-RU" b="1" dirty="0" smtClean="0"/>
              <a:t>(10 лет)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891" name="Скругленный прямоугольник 6"/>
          <p:cNvSpPr>
            <a:spLocks noChangeArrowheads="1"/>
          </p:cNvSpPr>
          <p:nvPr/>
        </p:nvSpPr>
        <p:spPr bwMode="auto">
          <a:xfrm>
            <a:off x="427038" y="1287780"/>
            <a:ext cx="8464550" cy="137445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660033"/>
            </a:solidFill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   НАКОПИТЕЛЬНАЯ ПЕНСИЯ </a:t>
            </a:r>
            <a:r>
              <a:rPr lang="ru-RU" b="1" dirty="0" smtClean="0">
                <a:solidFill>
                  <a:prstClr val="black"/>
                </a:solidFill>
              </a:rPr>
              <a:t>устанавливается </a:t>
            </a:r>
            <a:r>
              <a:rPr lang="ru-RU" b="1" dirty="0">
                <a:solidFill>
                  <a:prstClr val="black"/>
                </a:solidFill>
              </a:rPr>
              <a:t>только в случае,  если </a:t>
            </a:r>
            <a:r>
              <a:rPr lang="ru-RU" b="1" dirty="0" smtClean="0">
                <a:solidFill>
                  <a:prstClr val="black"/>
                </a:solidFill>
              </a:rPr>
              <a:t> размер этой пенсии </a:t>
            </a:r>
            <a:r>
              <a:rPr lang="ru-RU" b="1" dirty="0">
                <a:solidFill>
                  <a:srgbClr val="FF0000"/>
                </a:solidFill>
              </a:rPr>
              <a:t>более 5%</a:t>
            </a:r>
            <a:r>
              <a:rPr lang="ru-RU" b="1" dirty="0">
                <a:solidFill>
                  <a:prstClr val="black"/>
                </a:solidFill>
              </a:rPr>
              <a:t> по отношению 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         к сумме размера страховой пенсии по старости 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         с учетом  фиксированной </a:t>
            </a:r>
            <a:r>
              <a:rPr lang="ru-RU" b="1" dirty="0" smtClean="0">
                <a:solidFill>
                  <a:prstClr val="black"/>
                </a:solidFill>
              </a:rPr>
              <a:t>выплаты </a:t>
            </a:r>
            <a:endParaRPr lang="ru-RU" dirty="0"/>
          </a:p>
        </p:txBody>
      </p:sp>
      <p:sp>
        <p:nvSpPr>
          <p:cNvPr id="37892" name="Номер слайда 1"/>
          <p:cNvSpPr txBox="1">
            <a:spLocks noGrp="1"/>
          </p:cNvSpPr>
          <p:nvPr/>
        </p:nvSpPr>
        <p:spPr bwMode="auto">
          <a:xfrm>
            <a:off x="7812088" y="62372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7893" name="Скругленный прямоугольник 6"/>
          <p:cNvSpPr>
            <a:spLocks noChangeArrowheads="1"/>
          </p:cNvSpPr>
          <p:nvPr/>
        </p:nvSpPr>
        <p:spPr bwMode="auto">
          <a:xfrm>
            <a:off x="357188" y="4351020"/>
            <a:ext cx="8569325" cy="1554480"/>
          </a:xfrm>
          <a:prstGeom prst="roundRect">
            <a:avLst>
              <a:gd name="adj" fmla="val 17647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660033"/>
            </a:solidFill>
            <a:round/>
            <a:headEnd/>
            <a:tailEnd/>
          </a:ln>
        </p:spPr>
        <p:txBody>
          <a:bodyPr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ЕДИНОВРЕМЕННАЯ ВЫПЛАТА </a:t>
            </a:r>
            <a:r>
              <a:rPr lang="ru-RU" b="1" dirty="0" smtClean="0"/>
              <a:t>устанавливается  в случае, если размер накопительной пенсии составляет  </a:t>
            </a:r>
            <a:r>
              <a:rPr lang="ru-RU" b="1" dirty="0" smtClean="0">
                <a:solidFill>
                  <a:srgbClr val="FF0000"/>
                </a:solidFill>
              </a:rPr>
              <a:t>5% и менее </a:t>
            </a:r>
            <a:r>
              <a:rPr lang="ru-RU" b="1" dirty="0" smtClean="0"/>
              <a:t>по </a:t>
            </a:r>
            <a:r>
              <a:rPr lang="ru-RU" b="1" dirty="0">
                <a:solidFill>
                  <a:prstClr val="black"/>
                </a:solidFill>
              </a:rPr>
              <a:t>отношению 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         к сумме размера страховой пенсии по старости 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         с учетом  фиксированной выплаты</a:t>
            </a:r>
            <a:endParaRPr lang="ru-RU" dirty="0">
              <a:solidFill>
                <a:prstClr val="black"/>
              </a:solidFill>
            </a:endParaRPr>
          </a:p>
          <a:p>
            <a:endParaRPr lang="ru-RU" b="1" dirty="0">
              <a:latin typeface="Candara" pitchFamily="34" charset="0"/>
            </a:endParaRPr>
          </a:p>
        </p:txBody>
      </p:sp>
      <p:sp>
        <p:nvSpPr>
          <p:cNvPr id="37894" name="Номер слайда 8"/>
          <p:cNvSpPr>
            <a:spLocks noGrp="1"/>
          </p:cNvSpPr>
          <p:nvPr>
            <p:ph type="sldNum" sz="quarter" idx="12"/>
          </p:nvPr>
        </p:nvSpPr>
        <p:spPr>
          <a:xfrm flipH="1">
            <a:off x="8686800" y="6500813"/>
            <a:ext cx="457200" cy="2206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2C2EF92-4A15-4AC5-911B-EAB3869700E5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1520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6756400" y="1343997"/>
            <a:ext cx="2144738" cy="476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4470400" y="1343997"/>
            <a:ext cx="2144738" cy="476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730" y="1807349"/>
            <a:ext cx="402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</a:t>
            </a:r>
            <a:r>
              <a:rPr lang="ru-RU" sz="2400" b="1" dirty="0" smtClean="0">
                <a:solidFill>
                  <a:prstClr val="black"/>
                </a:solidFill>
              </a:rPr>
              <a:t>на 1 января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7538" y="1365686"/>
            <a:ext cx="214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Размер фиксированной выплаты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520" y="2440023"/>
            <a:ext cx="4470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            2019 </a:t>
            </a:r>
            <a:r>
              <a:rPr lang="ru-RU" sz="2400" b="1" dirty="0" smtClean="0">
                <a:solidFill>
                  <a:prstClr val="black"/>
                </a:solidFill>
              </a:rPr>
              <a:t>года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7398" y="2440087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87, 24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3744" y="2969352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93, 00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50" y="2784685"/>
            <a:ext cx="4514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700" y="3540581"/>
            <a:ext cx="4457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</a:t>
            </a:r>
            <a:r>
              <a:rPr lang="ru-RU" sz="2800" b="1" dirty="0" smtClean="0">
                <a:solidFill>
                  <a:prstClr val="black"/>
                </a:solidFill>
              </a:rPr>
              <a:t>2021 </a:t>
            </a:r>
            <a:r>
              <a:rPr lang="ru-RU" sz="2400" b="1" dirty="0" smtClean="0">
                <a:solidFill>
                  <a:prstClr val="black"/>
                </a:solidFill>
              </a:rPr>
              <a:t>года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9881" y="3520384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98, 86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67538" y="2415353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5 334,19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56400" y="2923184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5 686, 25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39892" y="3509114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6 044, 48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87398" y="1365686"/>
            <a:ext cx="214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Стоимость пенсионного коэффициента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1" y="4112394"/>
            <a:ext cx="4481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</a:t>
            </a:r>
            <a:r>
              <a:rPr lang="ru-RU" sz="2800" b="1" dirty="0" smtClean="0">
                <a:solidFill>
                  <a:prstClr val="black"/>
                </a:solidFill>
              </a:rPr>
              <a:t>2022 </a:t>
            </a:r>
            <a:r>
              <a:rPr lang="ru-RU" sz="2400" b="1" dirty="0" smtClean="0">
                <a:solidFill>
                  <a:prstClr val="black"/>
                </a:solidFill>
              </a:rPr>
              <a:t>года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1272" y="4851956"/>
            <a:ext cx="4461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</a:t>
            </a:r>
            <a:r>
              <a:rPr lang="ru-RU" sz="2800" b="1" dirty="0" smtClean="0">
                <a:solidFill>
                  <a:prstClr val="black"/>
                </a:solidFill>
              </a:rPr>
              <a:t>2023 </a:t>
            </a:r>
            <a:r>
              <a:rPr lang="ru-RU" sz="2400" b="1" dirty="0" smtClean="0">
                <a:solidFill>
                  <a:prstClr val="black"/>
                </a:solidFill>
              </a:rPr>
              <a:t>года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87398" y="4109046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104, 69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56400" y="4100750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6 401, 10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87398" y="4851956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110, 55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1800" y="4851956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6 759, 56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7174" y="2988731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         2020 </a:t>
            </a:r>
            <a:r>
              <a:rPr lang="ru-RU" sz="2400" b="1" dirty="0" smtClean="0">
                <a:solidFill>
                  <a:prstClr val="black"/>
                </a:solidFill>
              </a:rPr>
              <a:t>года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22553" y="2306384"/>
            <a:ext cx="8827479" cy="1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50" y="2923184"/>
            <a:ext cx="8894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141" y="3509114"/>
            <a:ext cx="8827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7151" y="4048330"/>
            <a:ext cx="8827479" cy="52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12700" y="4667290"/>
            <a:ext cx="913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0" y="5364758"/>
            <a:ext cx="8852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46141" y="5415836"/>
            <a:ext cx="445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           2024 </a:t>
            </a:r>
            <a:r>
              <a:rPr lang="ru-RU" sz="2400" b="1" dirty="0" smtClean="0">
                <a:solidFill>
                  <a:prstClr val="black"/>
                </a:solidFill>
              </a:rPr>
              <a:t>года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14849" y="5446316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116, 63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81800" y="5456754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7 131, 34 руб.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00" y="0"/>
            <a:ext cx="9131300" cy="944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КОРРЕКТИРОВКА РАЗМЕРА  СТРАХОВЫХ ПЕНСИЙ 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 1 ЯНВАРЯ  КАЖДОГО ГОДА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1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52400"/>
            <a:ext cx="91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F81BD">
                    <a:lumMod val="75000"/>
                  </a:srgbClr>
                </a:solidFill>
              </a:rPr>
              <a:t>СРЕДНИЙ РОСТ ПЕНСИЙ ПО СТАРОСТИ </a:t>
            </a:r>
          </a:p>
          <a:p>
            <a:pPr algn="ctr"/>
            <a:r>
              <a:rPr lang="ru-RU" b="1" dirty="0" smtClean="0">
                <a:solidFill>
                  <a:srgbClr val="4F81BD">
                    <a:lumMod val="75000"/>
                  </a:srgbClr>
                </a:solidFill>
              </a:rPr>
              <a:t>НЕРАБОТАЮЩИХ ПЕНСИОНЕРОВ</a:t>
            </a:r>
            <a:endParaRPr lang="ru-RU" b="1" dirty="0">
              <a:solidFill>
                <a:srgbClr val="4F81BD">
                  <a:lumMod val="75000"/>
                </a:srgbClr>
              </a:solidFill>
            </a:endParaRPr>
          </a:p>
        </p:txBody>
      </p:sp>
      <p:graphicFrame>
        <p:nvGraphicFramePr>
          <p:cNvPr id="5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1" y="923926"/>
          <a:ext cx="914399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804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2837" y="165907"/>
            <a:ext cx="9339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СТАТИСТИКА  по КУЗБАССУ</a:t>
            </a:r>
            <a:endParaRPr lang="ru-RU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black">
          <a:xfrm>
            <a:off x="760349" y="2320102"/>
            <a:ext cx="7984712" cy="0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black">
          <a:xfrm flipV="1">
            <a:off x="760349" y="3088525"/>
            <a:ext cx="7919847" cy="42632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30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452" y="2320102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54530" y="2446105"/>
            <a:ext cx="8247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Неработающих получателей страховых пенсий – </a:t>
            </a:r>
            <a:r>
              <a:rPr lang="ru-RU" sz="2000" b="1" dirty="0" smtClean="0"/>
              <a:t>585 </a:t>
            </a:r>
            <a:r>
              <a:rPr lang="ru-RU" b="1" dirty="0" smtClean="0">
                <a:solidFill>
                  <a:srgbClr val="1F497D"/>
                </a:solidFill>
              </a:rPr>
              <a:t>тыс. человек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black">
          <a:xfrm flipV="1">
            <a:off x="897850" y="4032276"/>
            <a:ext cx="7979696" cy="28575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4" name="Picture 30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813" y="3165404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813" y="4114729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854530" y="5088732"/>
            <a:ext cx="7955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Средний размер страховых пенсий по старости – </a:t>
            </a:r>
            <a:r>
              <a:rPr lang="ru-RU" sz="2000" b="1" smtClean="0"/>
              <a:t>14 132 </a:t>
            </a:r>
            <a:r>
              <a:rPr lang="ru-RU" b="1" smtClean="0">
                <a:solidFill>
                  <a:srgbClr val="1F497D"/>
                </a:solidFill>
              </a:rPr>
              <a:t>рубля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0576" y="3257348"/>
            <a:ext cx="8008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Работающих получателей страховых пенсий – </a:t>
            </a:r>
            <a:r>
              <a:rPr lang="ru-RU" sz="2000" b="1" dirty="0" smtClean="0"/>
              <a:t>182</a:t>
            </a:r>
            <a:r>
              <a:rPr lang="ru-RU" b="1" dirty="0" smtClean="0">
                <a:solidFill>
                  <a:srgbClr val="1F497D"/>
                </a:solidFill>
              </a:rPr>
              <a:t> тыс. человек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black">
          <a:xfrm>
            <a:off x="834835" y="6106160"/>
            <a:ext cx="8105729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9816" y="4074919"/>
            <a:ext cx="8105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Средний размер страховых пенсий – </a:t>
            </a:r>
            <a:r>
              <a:rPr lang="ru-RU" sz="2000" b="1" dirty="0" smtClean="0"/>
              <a:t>13 830 </a:t>
            </a:r>
            <a:r>
              <a:rPr lang="ru-RU" b="1" dirty="0" smtClean="0">
                <a:solidFill>
                  <a:srgbClr val="1F497D"/>
                </a:solidFill>
              </a:rPr>
              <a:t>рублей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black">
          <a:xfrm flipV="1">
            <a:off x="834835" y="4971916"/>
            <a:ext cx="7900348" cy="26332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3" name="Picture 30" descr="1"/>
          <p:cNvPicPr>
            <a:picLocks noChangeAspect="1" noChangeArrowheads="1"/>
          </p:cNvPicPr>
          <p:nvPr/>
        </p:nvPicPr>
        <p:blipFill>
          <a:blip r:embed="rId3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813" y="5083191"/>
            <a:ext cx="792162" cy="8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490" y="1129160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77672" y="1044299"/>
            <a:ext cx="83991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На 01.10.2018 пенсионеров – </a:t>
            </a:r>
            <a:r>
              <a:rPr lang="ru-RU" sz="2000" b="1" dirty="0" smtClean="0"/>
              <a:t>868</a:t>
            </a:r>
            <a:r>
              <a:rPr lang="ru-RU" sz="2000" b="1" dirty="0" smtClean="0">
                <a:solidFill>
                  <a:srgbClr val="1F497D"/>
                </a:solidFill>
              </a:rPr>
              <a:t> т</a:t>
            </a:r>
            <a:r>
              <a:rPr lang="ru-RU" b="1" dirty="0" smtClean="0">
                <a:solidFill>
                  <a:srgbClr val="1F497D"/>
                </a:solidFill>
              </a:rPr>
              <a:t>ыс. человек, из них:</a:t>
            </a:r>
          </a:p>
          <a:p>
            <a:endParaRPr lang="ru-RU" b="1" dirty="0" smtClean="0">
              <a:solidFill>
                <a:srgbClr val="1F497D"/>
              </a:solidFill>
            </a:endParaRPr>
          </a:p>
          <a:p>
            <a:r>
              <a:rPr lang="ru-RU" b="1" dirty="0" smtClean="0">
                <a:solidFill>
                  <a:srgbClr val="1F497D"/>
                </a:solidFill>
              </a:rPr>
              <a:t>Получателей страховых пенсий – </a:t>
            </a:r>
            <a:r>
              <a:rPr lang="ru-RU" sz="2000" b="1" dirty="0"/>
              <a:t>767</a:t>
            </a:r>
            <a:r>
              <a:rPr lang="ru-RU" b="1" dirty="0">
                <a:solidFill>
                  <a:srgbClr val="1F497D"/>
                </a:solidFill>
              </a:rPr>
              <a:t> </a:t>
            </a:r>
            <a:r>
              <a:rPr lang="ru-RU" b="1" dirty="0" smtClean="0">
                <a:solidFill>
                  <a:srgbClr val="1F497D"/>
                </a:solidFill>
              </a:rPr>
              <a:t>тыс. (в </a:t>
            </a:r>
            <a:r>
              <a:rPr lang="ru-RU" b="1" dirty="0" err="1" smtClean="0">
                <a:solidFill>
                  <a:srgbClr val="1F497D"/>
                </a:solidFill>
              </a:rPr>
              <a:t>т.ч</a:t>
            </a:r>
            <a:r>
              <a:rPr lang="ru-RU" b="1" dirty="0" smtClean="0">
                <a:solidFill>
                  <a:srgbClr val="1F497D"/>
                </a:solidFill>
              </a:rPr>
              <a:t>. досрочных </a:t>
            </a:r>
            <a:r>
              <a:rPr lang="ru-RU" sz="2000" b="1" dirty="0" smtClean="0"/>
              <a:t>306 </a:t>
            </a:r>
            <a:r>
              <a:rPr lang="ru-RU" b="1" dirty="0" smtClean="0">
                <a:solidFill>
                  <a:srgbClr val="1F497D"/>
                </a:solidFill>
              </a:rPr>
              <a:t>тыс.)</a:t>
            </a:r>
          </a:p>
          <a:p>
            <a:r>
              <a:rPr lang="ru-RU" b="1" dirty="0" smtClean="0">
                <a:solidFill>
                  <a:srgbClr val="1F497D"/>
                </a:solidFill>
              </a:rPr>
              <a:t>Получателей государственных пенсий – </a:t>
            </a:r>
            <a:r>
              <a:rPr lang="ru-RU" sz="2000" b="1" dirty="0" smtClean="0"/>
              <a:t>101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1F497D"/>
                </a:solidFill>
              </a:rPr>
              <a:t>тыс. человек</a:t>
            </a:r>
            <a:endParaRPr lang="ru-RU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3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507"/>
            <a:ext cx="9339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СТАТИСТИКА по КУЗБАССУ</a:t>
            </a:r>
            <a:endParaRPr lang="ru-RU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black">
          <a:xfrm>
            <a:off x="383846" y="2640142"/>
            <a:ext cx="8361215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black">
          <a:xfrm flipV="1">
            <a:off x="383846" y="4937550"/>
            <a:ext cx="8348360" cy="42632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30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4616" y="2817951"/>
            <a:ext cx="792162" cy="6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09599" y="2089388"/>
            <a:ext cx="8534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1F497D"/>
                </a:solidFill>
              </a:rPr>
              <a:t>Выходящих на пенсию по инвалидности, СПК – </a:t>
            </a:r>
            <a:r>
              <a:rPr lang="ru-RU" sz="2000" b="1" dirty="0" smtClean="0"/>
              <a:t>6</a:t>
            </a:r>
            <a:r>
              <a:rPr lang="ru-RU" b="1" dirty="0" smtClean="0">
                <a:solidFill>
                  <a:srgbClr val="1F497D"/>
                </a:solidFill>
              </a:rPr>
              <a:t> тыс. человек</a:t>
            </a:r>
          </a:p>
        </p:txBody>
      </p:sp>
      <p:pic>
        <p:nvPicPr>
          <p:cNvPr id="24" name="Picture 30" descr="1"/>
          <p:cNvPicPr>
            <a:picLocks noChangeAspect="1" noChangeArrowheads="1"/>
          </p:cNvPicPr>
          <p:nvPr/>
        </p:nvPicPr>
        <p:blipFill>
          <a:blip r:embed="rId3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7179" y="5756186"/>
            <a:ext cx="792162" cy="7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1"/>
          <p:cNvPicPr>
            <a:picLocks noChangeAspect="1" noChangeArrowheads="1"/>
          </p:cNvPicPr>
          <p:nvPr/>
        </p:nvPicPr>
        <p:blipFill>
          <a:blip r:embed="rId4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4440" y="4390671"/>
            <a:ext cx="792162" cy="7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27546" y="5047790"/>
            <a:ext cx="798868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1F497D"/>
                </a:solidFill>
              </a:rPr>
              <a:t>Претендующих на пенсию независимо от возраста (медики, педагоги, творческие работники) – </a:t>
            </a:r>
            <a:r>
              <a:rPr lang="ru-RU" sz="2000" b="1" dirty="0" smtClean="0"/>
              <a:t>1</a:t>
            </a:r>
            <a:r>
              <a:rPr lang="ru-RU" b="1" dirty="0" smtClean="0">
                <a:solidFill>
                  <a:srgbClr val="1F497D"/>
                </a:solidFill>
              </a:rPr>
              <a:t> тыс. человек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2137" y="2697812"/>
            <a:ext cx="84444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1F497D"/>
                </a:solidFill>
              </a:rPr>
              <a:t>Выходящих на пенсию по Спискам 1 и 2, малым спискам, по льготным основаниям (многодетные матери, родители детей – инвалидов)  – </a:t>
            </a:r>
            <a:r>
              <a:rPr lang="ru-RU" sz="1700" b="1" dirty="0" smtClean="0"/>
              <a:t>7</a:t>
            </a:r>
            <a:r>
              <a:rPr lang="ru-RU" sz="2000" b="1" dirty="0" smtClean="0"/>
              <a:t> </a:t>
            </a:r>
            <a:r>
              <a:rPr lang="ru-RU" b="1" dirty="0" smtClean="0">
                <a:solidFill>
                  <a:srgbClr val="1F497D"/>
                </a:solidFill>
              </a:rPr>
              <a:t>тыс. человек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black">
          <a:xfrm>
            <a:off x="231465" y="6236358"/>
            <a:ext cx="8316014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7722" y="4485132"/>
            <a:ext cx="8128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1F497D"/>
                </a:solidFill>
              </a:rPr>
              <a:t>Претендующих на пенсию на общих основаниях – </a:t>
            </a:r>
            <a:r>
              <a:rPr lang="ru-RU" sz="2000" b="1" dirty="0" smtClean="0"/>
              <a:t>29</a:t>
            </a:r>
            <a:r>
              <a:rPr lang="ru-RU" sz="2000" b="1" dirty="0" smtClean="0">
                <a:solidFill>
                  <a:srgbClr val="1F497D"/>
                </a:solidFill>
              </a:rPr>
              <a:t> </a:t>
            </a:r>
            <a:r>
              <a:rPr lang="ru-RU" b="1" dirty="0" smtClean="0">
                <a:solidFill>
                  <a:srgbClr val="1F497D"/>
                </a:solidFill>
              </a:rPr>
              <a:t>тыс. человек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black">
          <a:xfrm flipV="1">
            <a:off x="383846" y="5756186"/>
            <a:ext cx="8273833" cy="26332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3" name="Picture 30" descr="1"/>
          <p:cNvPicPr>
            <a:picLocks noChangeAspect="1" noChangeArrowheads="1"/>
          </p:cNvPicPr>
          <p:nvPr/>
        </p:nvPicPr>
        <p:blipFill>
          <a:blip r:embed="rId5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7179" y="5134618"/>
            <a:ext cx="792162" cy="7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1"/>
          <p:cNvPicPr>
            <a:picLocks noChangeAspect="1" noChangeArrowheads="1"/>
          </p:cNvPicPr>
          <p:nvPr/>
        </p:nvPicPr>
        <p:blipFill>
          <a:blip r:embed="rId6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4616" y="2019422"/>
            <a:ext cx="792162" cy="6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29321" y="660058"/>
            <a:ext cx="920645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В Кузбассе ежегодно назначается  </a:t>
            </a:r>
            <a:r>
              <a:rPr lang="ru-RU" sz="2000" b="1" dirty="0" smtClean="0"/>
              <a:t>48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ru-RU" sz="2000" b="1" dirty="0" err="1" smtClean="0">
                <a:solidFill>
                  <a:srgbClr val="4F81BD">
                    <a:lumMod val="75000"/>
                  </a:srgbClr>
                </a:solidFill>
              </a:rPr>
              <a:t>тыс.пенсий</a:t>
            </a:r>
            <a:endParaRPr lang="ru-RU" sz="20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321" y="3605753"/>
            <a:ext cx="914781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Законопроект </a:t>
            </a:r>
            <a:r>
              <a:rPr lang="ru-RU" sz="2000" b="1" dirty="0" smtClean="0">
                <a:solidFill>
                  <a:srgbClr val="FF0000"/>
                </a:solidFill>
              </a:rPr>
              <a:t>коснется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35 тыс.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(73%) будущих пенсионеров региона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7546" y="5789796"/>
            <a:ext cx="8128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1F497D"/>
                </a:solidFill>
              </a:rPr>
              <a:t>Претендующих на социальную пенсию по старости – </a:t>
            </a:r>
            <a:r>
              <a:rPr lang="ru-RU" sz="2000" b="1" dirty="0" smtClean="0"/>
              <a:t>5</a:t>
            </a:r>
            <a:r>
              <a:rPr lang="ru-RU" sz="1700" b="1" dirty="0" smtClean="0">
                <a:solidFill>
                  <a:srgbClr val="1F497D"/>
                </a:solidFill>
              </a:rPr>
              <a:t> тыс. человек</a:t>
            </a:r>
            <a:endParaRPr lang="ru-RU" sz="1700" b="1" dirty="0">
              <a:solidFill>
                <a:srgbClr val="1F497D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321" y="1291983"/>
            <a:ext cx="903847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Изменения пенсионного возраста в 2019 году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 коснутся 13 тыс.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</a:rPr>
              <a:t>человек (27%)</a:t>
            </a:r>
            <a:endParaRPr lang="ru-RU" sz="20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22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2837" y="165907"/>
            <a:ext cx="9339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Изменения в законодательстве</a:t>
            </a:r>
            <a:endParaRPr lang="ru-RU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black">
          <a:xfrm>
            <a:off x="751695" y="1413631"/>
            <a:ext cx="8081658" cy="0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black">
          <a:xfrm flipV="1">
            <a:off x="751695" y="2674126"/>
            <a:ext cx="8014508" cy="42632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30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5" y="2164925"/>
            <a:ext cx="574579" cy="6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67911" y="2300838"/>
            <a:ext cx="8306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Досрочный выход на пенсию с учетом длительного страхового стажа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black">
          <a:xfrm flipV="1">
            <a:off x="739144" y="3158298"/>
            <a:ext cx="8106759" cy="14287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5858" y="2806083"/>
            <a:ext cx="8008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Льготный порядок  выхода на пенсию  для многодетных матерей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black">
          <a:xfrm>
            <a:off x="739144" y="4966140"/>
            <a:ext cx="7979758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5196" y="3301948"/>
            <a:ext cx="8105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Сохранение порядка выплат за </a:t>
            </a:r>
            <a:r>
              <a:rPr lang="ru-RU" b="1" smtClean="0">
                <a:solidFill>
                  <a:srgbClr val="1F497D"/>
                </a:solidFill>
              </a:rPr>
              <a:t>счет средств пенсионных накоплений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black">
          <a:xfrm flipV="1">
            <a:off x="797836" y="3935113"/>
            <a:ext cx="7945041" cy="26332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4" name="Picture 30" descr="1"/>
          <p:cNvPicPr>
            <a:picLocks noChangeAspect="1" noChangeArrowheads="1"/>
          </p:cNvPicPr>
          <p:nvPr/>
        </p:nvPicPr>
        <p:blipFill>
          <a:blip r:embed="rId3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" y="1044299"/>
            <a:ext cx="616711" cy="5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77672" y="1044299"/>
            <a:ext cx="8399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 Повышение пенсионного возраста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black">
          <a:xfrm flipV="1">
            <a:off x="767911" y="2122293"/>
            <a:ext cx="8049226" cy="42632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7917" y="1568294"/>
            <a:ext cx="8459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Сохранение пенсионных льгот отдельным категориям граждан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9978" y="5079485"/>
            <a:ext cx="8105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 Все, кому уже назначена пенсия, будут ее получать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30" name="Picture 30" descr="1"/>
          <p:cNvPicPr>
            <a:picLocks noChangeAspect="1" noChangeArrowheads="1"/>
          </p:cNvPicPr>
          <p:nvPr/>
        </p:nvPicPr>
        <p:blipFill>
          <a:blip r:embed="rId3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5" y="1529343"/>
            <a:ext cx="616711" cy="5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1"/>
          <p:cNvPicPr>
            <a:picLocks noChangeAspect="1" noChangeArrowheads="1"/>
          </p:cNvPicPr>
          <p:nvPr/>
        </p:nvPicPr>
        <p:blipFill>
          <a:blip r:embed="rId4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90" y="2767111"/>
            <a:ext cx="605767" cy="6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 descr="1"/>
          <p:cNvPicPr>
            <a:picLocks noChangeAspect="1" noChangeArrowheads="1"/>
          </p:cNvPicPr>
          <p:nvPr/>
        </p:nvPicPr>
        <p:blipFill>
          <a:blip r:embed="rId4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5" y="3343147"/>
            <a:ext cx="605767" cy="6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0" descr="1"/>
          <p:cNvPicPr>
            <a:picLocks noChangeAspect="1" noChangeArrowheads="1"/>
          </p:cNvPicPr>
          <p:nvPr/>
        </p:nvPicPr>
        <p:blipFill>
          <a:blip r:embed="rId4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7" y="4106225"/>
            <a:ext cx="605767" cy="6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1"/>
          <p:cNvPicPr>
            <a:picLocks noChangeAspect="1" noChangeArrowheads="1"/>
          </p:cNvPicPr>
          <p:nvPr/>
        </p:nvPicPr>
        <p:blipFill>
          <a:blip r:embed="rId4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76" y="5081585"/>
            <a:ext cx="605767" cy="6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824395" y="4042810"/>
            <a:ext cx="8105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Увеличение на 25 % фиксированной  выплаты к  страховой пенсии  для неработающих пенсионеров, проживающим в селе и имеющих стаж не менее  30 лет в сельском  хозяйстве</a:t>
            </a:r>
            <a:endParaRPr lang="ru-RU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59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2837" y="165907"/>
            <a:ext cx="9339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F81BD">
                    <a:lumMod val="75000"/>
                  </a:srgbClr>
                </a:solidFill>
              </a:rPr>
              <a:t>УКРЕПЛЕНИЕ СОЦИАЛЬНЫХ ГАРАНТИЙ</a:t>
            </a:r>
            <a:endParaRPr lang="ru-RU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black">
          <a:xfrm flipV="1">
            <a:off x="785265" y="2505312"/>
            <a:ext cx="8054181" cy="22913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black">
          <a:xfrm flipV="1">
            <a:off x="952505" y="3750336"/>
            <a:ext cx="7979696" cy="28575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4" name="Picture 30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813" y="2647244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31311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861811" y="5064055"/>
            <a:ext cx="7955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Закреплена обязанность работодателей ежегодно предоставлять работнику </a:t>
            </a:r>
            <a:r>
              <a:rPr lang="ru-RU" b="1" dirty="0" err="1" smtClean="0">
                <a:solidFill>
                  <a:srgbClr val="1F497D"/>
                </a:solidFill>
              </a:rPr>
              <a:t>предпенсионного</a:t>
            </a:r>
            <a:r>
              <a:rPr lang="ru-RU" b="1" dirty="0" smtClean="0">
                <a:solidFill>
                  <a:srgbClr val="1F497D"/>
                </a:solidFill>
              </a:rPr>
              <a:t> возраста 2 дня на бесплатную диспансеризацию с сохранением зарплаты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0448" y="2739900"/>
            <a:ext cx="8008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Утверждена специальная программа по повышению квалификации для граждан </a:t>
            </a:r>
            <a:r>
              <a:rPr lang="ru-RU" b="1" dirty="0" err="1" smtClean="0">
                <a:solidFill>
                  <a:srgbClr val="1F497D"/>
                </a:solidFill>
              </a:rPr>
              <a:t>предпенсионного</a:t>
            </a:r>
            <a:r>
              <a:rPr lang="ru-RU" b="1" dirty="0" smtClean="0">
                <a:solidFill>
                  <a:srgbClr val="1F497D"/>
                </a:solidFill>
              </a:rPr>
              <a:t> возраста (финансирование из федерального бюджета)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black">
          <a:xfrm>
            <a:off x="834835" y="6106160"/>
            <a:ext cx="8105729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61810" y="3931311"/>
            <a:ext cx="8105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Увеличен максимальный размер пособия по безработице для граждан </a:t>
            </a:r>
            <a:r>
              <a:rPr lang="ru-RU" b="1" dirty="0" err="1" smtClean="0">
                <a:solidFill>
                  <a:srgbClr val="1F497D"/>
                </a:solidFill>
              </a:rPr>
              <a:t>предпенсионного</a:t>
            </a:r>
            <a:r>
              <a:rPr lang="ru-RU" b="1" dirty="0" smtClean="0">
                <a:solidFill>
                  <a:srgbClr val="1F497D"/>
                </a:solidFill>
              </a:rPr>
              <a:t> возраста с 1 января 2019 года с 4900 руб. до 11280 руб. – период такой выплаты устанавливается в один год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black">
          <a:xfrm flipV="1">
            <a:off x="800576" y="4971916"/>
            <a:ext cx="7934607" cy="52665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3" name="Picture 30" descr="1"/>
          <p:cNvPicPr>
            <a:picLocks noChangeAspect="1" noChangeArrowheads="1"/>
          </p:cNvPicPr>
          <p:nvPr/>
        </p:nvPicPr>
        <p:blipFill>
          <a:blip r:embed="rId3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813" y="5083191"/>
            <a:ext cx="792162" cy="8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54" y="1301880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807857" y="1301880"/>
            <a:ext cx="826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</a:rPr>
              <a:t>Законодательством предусмотрена административная (уголовная) ответственность за необоснованное увольнение работника </a:t>
            </a:r>
            <a:r>
              <a:rPr lang="ru-RU" b="1" dirty="0" err="1" smtClean="0">
                <a:solidFill>
                  <a:srgbClr val="1F497D"/>
                </a:solidFill>
              </a:rPr>
              <a:t>предпенсионного</a:t>
            </a:r>
            <a:r>
              <a:rPr lang="ru-RU" b="1" dirty="0" smtClean="0">
                <a:solidFill>
                  <a:srgbClr val="1F497D"/>
                </a:solidFill>
              </a:rPr>
              <a:t> возраста, отказ в приеме на работу по причине возраста </a:t>
            </a:r>
            <a:endParaRPr lang="ru-RU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45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39915"/>
            <a:ext cx="914400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400" b="1" dirty="0" smtClean="0">
                <a:solidFill>
                  <a:srgbClr val="1F497D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СОХРАНЕНИЕ ФЕДЕРАЛЬНЫХ ЛЬГОТ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0161" y="3244920"/>
            <a:ext cx="8760479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4542" y="4395049"/>
            <a:ext cx="8722728" cy="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033349"/>
            <a:ext cx="879727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39371" y="1557825"/>
            <a:ext cx="4791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ПРЕДОСТАВЛЯТЬ </a:t>
            </a:r>
          </a:p>
          <a:p>
            <a:endParaRPr lang="ru-RU" sz="2800" b="1" dirty="0">
              <a:solidFill>
                <a:srgbClr val="1F497D"/>
              </a:solidFill>
              <a:latin typeface="Roboto Light" panose="020B0604020202020204" charset="0"/>
              <a:ea typeface="Roboto Light" panose="020B0604020202020204" charset="0"/>
            </a:endParaRPr>
          </a:p>
          <a:p>
            <a:r>
              <a:rPr lang="ru-RU" sz="28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ФЕДЕРАЛЬНЫЕ  ЛЬГОТЫ</a:t>
            </a:r>
            <a:endParaRPr lang="ru-RU" sz="2800" b="1" dirty="0">
              <a:solidFill>
                <a:srgbClr val="1F497D"/>
              </a:solidFill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688" y="4557541"/>
            <a:ext cx="885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То есть до выхода на пенсию они уже не  будут платить налог на дом, квартиру или садовый участок </a:t>
            </a:r>
            <a:endParaRPr lang="ru-RU" sz="2800" b="1" dirty="0">
              <a:solidFill>
                <a:srgbClr val="1F497D"/>
              </a:solidFill>
              <a:latin typeface="Roboto Light" panose="020B0604020202020204" charset="0"/>
              <a:ea typeface="Roboto Light" panose="020B0604020202020204" charset="0"/>
            </a:endParaRPr>
          </a:p>
        </p:txBody>
      </p:sp>
      <p:pic>
        <p:nvPicPr>
          <p:cNvPr id="26" name="Picture 3" descr="0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321" y="596506"/>
            <a:ext cx="14478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0401" y="3351305"/>
            <a:ext cx="467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F497D"/>
                </a:solidFill>
              </a:rPr>
              <a:t>-по налогу на недвижимость</a:t>
            </a:r>
          </a:p>
          <a:p>
            <a:r>
              <a:rPr lang="ru-RU" sz="2400" b="1" dirty="0" smtClean="0">
                <a:solidFill>
                  <a:srgbClr val="1F497D"/>
                </a:solidFill>
              </a:rPr>
              <a:t>-по налогу на землю</a:t>
            </a:r>
            <a:endParaRPr lang="ru-RU" sz="2400" b="1" dirty="0">
              <a:solidFill>
                <a:srgbClr val="1F49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068" y="3367715"/>
            <a:ext cx="1554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F497D"/>
                </a:solidFill>
              </a:rPr>
              <a:t>мужчинам </a:t>
            </a:r>
            <a:endParaRPr lang="ru-RU" sz="2000" b="1" dirty="0" smtClean="0">
              <a:solidFill>
                <a:srgbClr val="1F497D"/>
              </a:solidFill>
            </a:endParaRPr>
          </a:p>
          <a:p>
            <a:r>
              <a:rPr lang="ru-RU" sz="2000" b="1" dirty="0" smtClean="0">
                <a:solidFill>
                  <a:srgbClr val="1F497D"/>
                </a:solidFill>
              </a:rPr>
              <a:t>с </a:t>
            </a:r>
            <a:r>
              <a:rPr lang="ru-RU" sz="2000" b="1" dirty="0">
                <a:solidFill>
                  <a:srgbClr val="1F497D"/>
                </a:solidFill>
              </a:rPr>
              <a:t>60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0544" y="3423422"/>
            <a:ext cx="1622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</a:rPr>
              <a:t>женщинам </a:t>
            </a:r>
            <a:r>
              <a:rPr lang="ru-RU" sz="2000" b="1" dirty="0">
                <a:solidFill>
                  <a:srgbClr val="1F497D"/>
                </a:solidFill>
              </a:rPr>
              <a:t>с 55 лет</a:t>
            </a:r>
          </a:p>
        </p:txBody>
      </p:sp>
      <p:pic>
        <p:nvPicPr>
          <p:cNvPr id="30" name="Picture 5" descr="C:\Users\25062\Desktop\111\old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56" y="702043"/>
            <a:ext cx="1797660" cy="26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54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39915"/>
            <a:ext cx="9144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 smtClean="0">
                <a:solidFill>
                  <a:srgbClr val="1F497D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СОХРАНЕНИЕ ДЕЙСТВУЮЩИХ РЕГИОНАЛЬНЫХ  ЛЬГОТ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0161" y="3244920"/>
            <a:ext cx="8760479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9036" y="4167911"/>
            <a:ext cx="8722728" cy="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6114629"/>
            <a:ext cx="879727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7770" y="1759568"/>
            <a:ext cx="4893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ПРЕДОСТАВЛЯТЬ</a:t>
            </a:r>
          </a:p>
          <a:p>
            <a:endParaRPr lang="ru-RU" sz="2800" b="1" dirty="0" smtClean="0">
              <a:solidFill>
                <a:srgbClr val="1F497D"/>
              </a:solidFill>
              <a:latin typeface="Roboto Light" panose="020B0604020202020204" charset="0"/>
              <a:ea typeface="Roboto Light" panose="020B0604020202020204" charset="0"/>
            </a:endParaRPr>
          </a:p>
          <a:p>
            <a:r>
              <a:rPr lang="ru-RU" sz="2800" b="1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РЕГИОНАЛЬНЫЕ  ЛЬГОТЫ</a:t>
            </a:r>
            <a:endParaRPr lang="ru-RU" sz="2800" b="1" dirty="0">
              <a:solidFill>
                <a:srgbClr val="1F497D"/>
              </a:solidFill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120" y="4167911"/>
            <a:ext cx="8763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-льготы по бесплатному проезду на общественном транспорте</a:t>
            </a:r>
          </a:p>
          <a:p>
            <a:r>
              <a:rPr lang="ru-RU" sz="22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-льготы на ЖКХ</a:t>
            </a:r>
          </a:p>
          <a:p>
            <a:r>
              <a:rPr lang="ru-RU" sz="22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-льготы при капремонте домов</a:t>
            </a:r>
          </a:p>
          <a:p>
            <a:r>
              <a:rPr lang="ru-RU" sz="22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-льготы при газификации</a:t>
            </a:r>
          </a:p>
          <a:p>
            <a:r>
              <a:rPr lang="ru-RU" sz="2200" b="1" dirty="0" smtClean="0">
                <a:solidFill>
                  <a:srgbClr val="1F497D"/>
                </a:solidFill>
                <a:latin typeface="Roboto Light" panose="020B0604020202020204" charset="0"/>
                <a:ea typeface="Roboto Light" panose="020B0604020202020204" charset="0"/>
              </a:rPr>
              <a:t>-льготы при покупке медикаментов и др.</a:t>
            </a:r>
            <a:endParaRPr lang="ru-RU" sz="2200" b="1" dirty="0">
              <a:solidFill>
                <a:srgbClr val="1F497D"/>
              </a:solidFill>
              <a:latin typeface="Roboto Light" panose="020B0604020202020204" charset="0"/>
              <a:ea typeface="Roboto Light" panose="020B0604020202020204" charset="0"/>
            </a:endParaRPr>
          </a:p>
        </p:txBody>
      </p:sp>
      <p:pic>
        <p:nvPicPr>
          <p:cNvPr id="26" name="Picture 3" descr="0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321" y="596506"/>
            <a:ext cx="14478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688" y="3263745"/>
            <a:ext cx="1554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F497D"/>
                </a:solidFill>
              </a:rPr>
              <a:t>мужчинам </a:t>
            </a:r>
            <a:endParaRPr lang="ru-RU" sz="2000" b="1" dirty="0" smtClean="0">
              <a:solidFill>
                <a:srgbClr val="1F497D"/>
              </a:solidFill>
            </a:endParaRPr>
          </a:p>
          <a:p>
            <a:r>
              <a:rPr lang="ru-RU" sz="2000" b="1" dirty="0" smtClean="0">
                <a:solidFill>
                  <a:srgbClr val="1F497D"/>
                </a:solidFill>
              </a:rPr>
              <a:t>с </a:t>
            </a:r>
            <a:r>
              <a:rPr lang="ru-RU" sz="2000" b="1" dirty="0">
                <a:solidFill>
                  <a:srgbClr val="1F497D"/>
                </a:solidFill>
              </a:rPr>
              <a:t>60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2464" y="3244920"/>
            <a:ext cx="1622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497D"/>
                </a:solidFill>
              </a:rPr>
              <a:t>женщинам </a:t>
            </a:r>
            <a:r>
              <a:rPr lang="ru-RU" sz="2000" b="1" dirty="0">
                <a:solidFill>
                  <a:srgbClr val="1F497D"/>
                </a:solidFill>
              </a:rPr>
              <a:t>с 55 лет</a:t>
            </a:r>
          </a:p>
        </p:txBody>
      </p:sp>
      <p:pic>
        <p:nvPicPr>
          <p:cNvPr id="30" name="Picture 5" descr="C:\Users\25062\Desktop\111\old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56" y="702043"/>
            <a:ext cx="1797660" cy="26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965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12837" y="165907"/>
            <a:ext cx="9339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Сведения о статусе </a:t>
            </a:r>
            <a:r>
              <a:rPr lang="ru-RU" sz="2800" b="1" dirty="0" err="1" smtClean="0">
                <a:solidFill>
                  <a:srgbClr val="4F81BD">
                    <a:lumMod val="75000"/>
                  </a:srgbClr>
                </a:solidFill>
              </a:rPr>
              <a:t>предпенсионного</a:t>
            </a:r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 возраста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black">
          <a:xfrm>
            <a:off x="914588" y="2603724"/>
            <a:ext cx="7984712" cy="0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black">
          <a:xfrm flipV="1">
            <a:off x="894044" y="3674135"/>
            <a:ext cx="7946707" cy="0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30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1207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65369" y="3772703"/>
            <a:ext cx="79753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4A82"/>
                </a:solidFill>
              </a:rPr>
              <a:t>Сведения о гражданах </a:t>
            </a:r>
            <a:r>
              <a:rPr lang="ru-RU" sz="2000" b="1" dirty="0" err="1" smtClean="0">
                <a:solidFill>
                  <a:srgbClr val="004A82"/>
                </a:solidFill>
              </a:rPr>
              <a:t>предпенсионного</a:t>
            </a:r>
            <a:r>
              <a:rPr lang="ru-RU" sz="2000" b="1" dirty="0" smtClean="0">
                <a:solidFill>
                  <a:srgbClr val="004A82"/>
                </a:solidFill>
              </a:rPr>
              <a:t> возраста для льгот государственные и муниципальные учреждения получают с использованием системы  межведомственного электронного взаимодействия из базы данных ПФР</a:t>
            </a:r>
          </a:p>
          <a:p>
            <a:pPr algn="just"/>
            <a:r>
              <a:rPr lang="ru-RU" b="1" dirty="0">
                <a:solidFill>
                  <a:srgbClr val="004A82"/>
                </a:solidFill>
              </a:rPr>
              <a:t> </a:t>
            </a:r>
            <a:r>
              <a:rPr lang="ru-RU" b="1" dirty="0" smtClean="0">
                <a:solidFill>
                  <a:srgbClr val="004A82"/>
                </a:solidFill>
              </a:rPr>
              <a:t>        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24" name="Picture 30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00" y="4148782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Line 4"/>
          <p:cNvSpPr>
            <a:spLocks noChangeShapeType="1"/>
          </p:cNvSpPr>
          <p:nvPr/>
        </p:nvSpPr>
        <p:spPr bwMode="black">
          <a:xfrm flipV="1">
            <a:off x="846090" y="5806520"/>
            <a:ext cx="7934607" cy="0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83021" y="2751927"/>
            <a:ext cx="8016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A82"/>
                </a:solidFill>
              </a:rPr>
              <a:t> </a:t>
            </a:r>
            <a:r>
              <a:rPr lang="ru-RU" sz="2000" b="1" dirty="0" smtClean="0">
                <a:solidFill>
                  <a:srgbClr val="004A82"/>
                </a:solidFill>
              </a:rPr>
              <a:t>Для получения льгот необходимы сведения об </a:t>
            </a:r>
            <a:r>
              <a:rPr lang="ru-RU" sz="2000" b="1" dirty="0">
                <a:solidFill>
                  <a:srgbClr val="004A82"/>
                </a:solidFill>
              </a:rPr>
              <a:t>отнесении </a:t>
            </a:r>
            <a:r>
              <a:rPr lang="ru-RU" sz="2000" b="1" dirty="0" smtClean="0">
                <a:solidFill>
                  <a:srgbClr val="004A82"/>
                </a:solidFill>
              </a:rPr>
              <a:t>граждан к </a:t>
            </a:r>
            <a:r>
              <a:rPr lang="ru-RU" sz="2000" b="1" dirty="0">
                <a:solidFill>
                  <a:srgbClr val="004A82"/>
                </a:solidFill>
              </a:rPr>
              <a:t>категории </a:t>
            </a:r>
            <a:r>
              <a:rPr lang="ru-RU" sz="2000" b="1" dirty="0" err="1" smtClean="0">
                <a:solidFill>
                  <a:srgbClr val="004A82"/>
                </a:solidFill>
              </a:rPr>
              <a:t>предпенсионного</a:t>
            </a:r>
            <a:r>
              <a:rPr lang="ru-RU" sz="2000" b="1" dirty="0" smtClean="0">
                <a:solidFill>
                  <a:srgbClr val="004A82"/>
                </a:solidFill>
              </a:rPr>
              <a:t> возраста</a:t>
            </a:r>
            <a:endParaRPr lang="ru-RU" sz="2000" b="1" dirty="0">
              <a:solidFill>
                <a:srgbClr val="004A82"/>
              </a:solidFill>
            </a:endParaRPr>
          </a:p>
        </p:txBody>
      </p:sp>
      <p:pic>
        <p:nvPicPr>
          <p:cNvPr id="17" name="Picture 30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00" y="1319438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46090" y="1155389"/>
            <a:ext cx="8008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4A82"/>
                </a:solidFill>
              </a:rPr>
              <a:t>Предпенсионный</a:t>
            </a:r>
            <a:r>
              <a:rPr lang="ru-RU" sz="2200" b="1" dirty="0" smtClean="0">
                <a:solidFill>
                  <a:srgbClr val="004A82"/>
                </a:solidFill>
              </a:rPr>
              <a:t> возраст – возраст предшествующий  </a:t>
            </a:r>
          </a:p>
          <a:p>
            <a:pPr algn="ctr"/>
            <a:r>
              <a:rPr lang="ru-RU" sz="2200" b="1" dirty="0">
                <a:solidFill>
                  <a:srgbClr val="004A82"/>
                </a:solidFill>
              </a:rPr>
              <a:t> </a:t>
            </a:r>
            <a:r>
              <a:rPr lang="ru-RU" sz="2200" b="1" dirty="0" smtClean="0">
                <a:solidFill>
                  <a:srgbClr val="004A82"/>
                </a:solidFill>
              </a:rPr>
              <a:t> назначению пенсии по старости  продолжительностью до </a:t>
            </a:r>
            <a:r>
              <a:rPr lang="ru-RU" sz="2200" b="1" dirty="0" smtClean="0">
                <a:solidFill>
                  <a:srgbClr val="FF0000"/>
                </a:solidFill>
              </a:rPr>
              <a:t>5 </a:t>
            </a:r>
            <a:r>
              <a:rPr lang="ru-RU" sz="2200" b="1" dirty="0" smtClean="0">
                <a:solidFill>
                  <a:srgbClr val="004A82"/>
                </a:solidFill>
              </a:rPr>
              <a:t>лет</a:t>
            </a:r>
            <a:endParaRPr lang="ru-RU" sz="2200" b="1" dirty="0">
              <a:solidFill>
                <a:srgbClr val="004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23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2"/>
          <p:cNvSpPr txBox="1">
            <a:spLocks/>
          </p:cNvSpPr>
          <p:nvPr/>
        </p:nvSpPr>
        <p:spPr bwMode="auto">
          <a:xfrm>
            <a:off x="1" y="0"/>
            <a:ext cx="9143999" cy="2026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ПОЛУЧЕНИЕМ УСЛУГ ПЕНСИОННОГО ФОНДА</a:t>
            </a: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МОЖНО ОБРАТИТЬСЯ: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Скругленный прямоугольник 5"/>
          <p:cNvSpPr>
            <a:spLocks noChangeArrowheads="1"/>
          </p:cNvSpPr>
          <p:nvPr/>
        </p:nvSpPr>
        <p:spPr bwMode="auto">
          <a:xfrm>
            <a:off x="461963" y="3566160"/>
            <a:ext cx="8502650" cy="1165860"/>
          </a:xfrm>
          <a:prstGeom prst="roundRect">
            <a:avLst>
              <a:gd name="adj" fmla="val 12074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через личный кабинет гражданина или единый портал государственных услуг</a:t>
            </a:r>
            <a:endParaRPr lang="ru-RU" sz="2400" dirty="0"/>
          </a:p>
        </p:txBody>
      </p:sp>
      <p:sp>
        <p:nvSpPr>
          <p:cNvPr id="37891" name="Скругленный прямоугольник 6"/>
          <p:cNvSpPr>
            <a:spLocks noChangeArrowheads="1"/>
          </p:cNvSpPr>
          <p:nvPr/>
        </p:nvSpPr>
        <p:spPr bwMode="auto">
          <a:xfrm>
            <a:off x="461963" y="2286000"/>
            <a:ext cx="8464550" cy="101346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/>
              <a:t>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непосредственно (лично) в территориальный орган Пенсионного фонда РФ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892" name="Номер слайда 1"/>
          <p:cNvSpPr txBox="1">
            <a:spLocks noGrp="1"/>
          </p:cNvSpPr>
          <p:nvPr/>
        </p:nvSpPr>
        <p:spPr bwMode="auto">
          <a:xfrm>
            <a:off x="7812088" y="62372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7893" name="Скругленный прямоугольник 6"/>
          <p:cNvSpPr>
            <a:spLocks noChangeArrowheads="1"/>
          </p:cNvSpPr>
          <p:nvPr/>
        </p:nvSpPr>
        <p:spPr bwMode="auto">
          <a:xfrm>
            <a:off x="461963" y="5029200"/>
            <a:ext cx="8464550" cy="113538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/>
              <a:t> </a:t>
            </a:r>
            <a:r>
              <a:rPr lang="ru-RU" sz="3200" b="1" dirty="0" smtClean="0"/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через многофункциональный центр предоставления государственных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(муниципальных) услуг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37894" name="Номер слайда 8"/>
          <p:cNvSpPr>
            <a:spLocks noGrp="1"/>
          </p:cNvSpPr>
          <p:nvPr>
            <p:ph type="sldNum" sz="quarter" idx="12"/>
          </p:nvPr>
        </p:nvSpPr>
        <p:spPr>
          <a:xfrm flipH="1">
            <a:off x="8686800" y="6500813"/>
            <a:ext cx="457200" cy="2206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2C2EF92-4A15-4AC5-911B-EAB3869700E5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9" name="Скругленный прямоугольник 6"/>
          <p:cNvSpPr>
            <a:spLocks noChangeArrowheads="1"/>
          </p:cNvSpPr>
          <p:nvPr/>
        </p:nvSpPr>
        <p:spPr bwMode="auto">
          <a:xfrm>
            <a:off x="2" y="647700"/>
            <a:ext cx="9143998" cy="73152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т. ч. и за сведениями об отнесении к категории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предпенсионного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возраста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5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Номер слайда 1"/>
          <p:cNvSpPr txBox="1">
            <a:spLocks noGrp="1"/>
          </p:cNvSpPr>
          <p:nvPr/>
        </p:nvSpPr>
        <p:spPr bwMode="auto">
          <a:xfrm>
            <a:off x="8572500" y="6286500"/>
            <a:ext cx="4016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2048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2D11FB-A5EB-4E49-A9A9-5D3CD3D81197}" type="slidenum">
              <a:rPr lang="ru-RU" smtClean="0"/>
              <a:pPr/>
              <a:t>25</a:t>
            </a:fld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365" y="0"/>
            <a:ext cx="8448773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865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286" b="-8859"/>
          <a:stretch/>
        </p:blipFill>
        <p:spPr bwMode="auto">
          <a:xfrm>
            <a:off x="-942543" y="99583"/>
            <a:ext cx="10086543" cy="6830841"/>
          </a:xfrm>
          <a:prstGeom prst="rect">
            <a:avLst/>
          </a:prstGeom>
          <a:noFill/>
          <a:ln>
            <a:noFill/>
          </a:ln>
          <a:effectLst>
            <a:glow rad="139700">
              <a:schemeClr val="tx2">
                <a:lumMod val="20000"/>
                <a:lumOff val="8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gray">
          <a:xfrm>
            <a:off x="556263" y="3009086"/>
            <a:ext cx="8299268" cy="609600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Спасибо за внимание 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3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0858" y="24551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ПОВЫШЕНИЕ ПЕНСИОННОГО ВОЗРАСТА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445" y="4299441"/>
            <a:ext cx="414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54800" y="3091666"/>
            <a:ext cx="2336800" cy="1226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sz="5400" b="1" dirty="0">
                <a:solidFill>
                  <a:srgbClr val="FF0000"/>
                </a:solidFill>
              </a:rPr>
              <a:t>5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4000" b="1" dirty="0">
                <a:solidFill>
                  <a:schemeClr val="tx1"/>
                </a:solidFill>
              </a:rPr>
              <a:t>лет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6736080" y="1274230"/>
            <a:ext cx="2255520" cy="119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на   </a:t>
            </a:r>
            <a:r>
              <a:rPr lang="ru-RU" sz="5400" b="1" dirty="0" smtClean="0">
                <a:solidFill>
                  <a:srgbClr val="FF0000"/>
                </a:solidFill>
              </a:rPr>
              <a:t>5</a:t>
            </a:r>
            <a:r>
              <a:rPr lang="ru-RU" sz="4000" b="1" dirty="0" smtClean="0">
                <a:solidFill>
                  <a:schemeClr val="tx1"/>
                </a:solidFill>
              </a:rPr>
              <a:t> лет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1426670"/>
            <a:ext cx="3911600" cy="11695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indent="-914400">
              <a:buAutoNum type="arabicPlain" startAt="60"/>
            </a:pPr>
            <a:r>
              <a:rPr lang="ru-RU" sz="5400" dirty="0" smtClean="0"/>
              <a:t>          </a:t>
            </a:r>
            <a:r>
              <a:rPr lang="ru-RU" sz="5400" dirty="0" smtClean="0">
                <a:solidFill>
                  <a:srgbClr val="FF0000"/>
                </a:solidFill>
              </a:rPr>
              <a:t>65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пенсионный возраст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200" y="3422277"/>
            <a:ext cx="3911600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55           </a:t>
            </a:r>
            <a:r>
              <a:rPr lang="ru-RU" sz="5400" dirty="0" smtClean="0">
                <a:solidFill>
                  <a:srgbClr val="FF0000"/>
                </a:solidFill>
              </a:rPr>
              <a:t>60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пенсионный возраст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080096" y="1646019"/>
            <a:ext cx="1284383" cy="484632"/>
          </a:xfrm>
          <a:prstGeom prst="rightArrow">
            <a:avLst>
              <a:gd name="adj1" fmla="val 41614"/>
              <a:gd name="adj2" fmla="val 35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206240" y="3633604"/>
            <a:ext cx="1178559" cy="589280"/>
          </a:xfrm>
          <a:prstGeom prst="rightArrow">
            <a:avLst>
              <a:gd name="adj1" fmla="val 34492"/>
              <a:gd name="adj2" fmla="val 26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36880" y="1426669"/>
            <a:ext cx="2032000" cy="1275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МУЖЧИНЫ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6880" y="3277479"/>
            <a:ext cx="2032000" cy="1301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ЖЕНЩИНЫ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396229" y="4800600"/>
            <a:ext cx="8206739" cy="12649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Переходный период с 2019 по  2028 год (10 лет)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Для мужчин 1959, 1960 и женщин 1964,1965 года рождения предусмотрен выход на пенсию на 6 месяцев раньше нового пенсионного возраста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1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" y="116633"/>
            <a:ext cx="9090248" cy="66089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0" y="404664"/>
            <a:ext cx="9144000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74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bg1"/>
                </a:solidFill>
              </a:rPr>
              <a:t>ПОВЫШЕНИЕ ПЕНСИОННОГО ВОЗРАСТА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30910" y="1516106"/>
            <a:ext cx="648072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3D7FCF"/>
                </a:solidFill>
              </a:rPr>
              <a:t>     </a:t>
            </a:r>
            <a:endParaRPr lang="ru-RU" sz="2800" b="1" dirty="0">
              <a:solidFill>
                <a:srgbClr val="3D7FC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066" y="3549981"/>
            <a:ext cx="8604956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747A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398" y="3599058"/>
            <a:ext cx="2043354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год повышения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3599058"/>
            <a:ext cx="211536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/>
              <a:t>год </a:t>
            </a:r>
            <a:r>
              <a:rPr lang="ru-RU" sz="1600" b="1" dirty="0" smtClean="0"/>
              <a:t>рождения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98876" y="3599058"/>
            <a:ext cx="211536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возраст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89552" y="3596820"/>
            <a:ext cx="211536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г</a:t>
            </a:r>
            <a:r>
              <a:rPr lang="ru-RU" sz="1600" b="1" dirty="0" smtClean="0"/>
              <a:t>од назначения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6398" y="4048033"/>
            <a:ext cx="2043354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2019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6398" y="4374409"/>
            <a:ext cx="2043354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7524" y="4854640"/>
            <a:ext cx="2043354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2020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7524" y="5176905"/>
            <a:ext cx="2043354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7524" y="5667530"/>
            <a:ext cx="2043354" cy="245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2021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7673" y="6018157"/>
            <a:ext cx="2043354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2022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7524" y="6381328"/>
            <a:ext cx="2043354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2023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11760" y="4374408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747B1"/>
                </a:solidFill>
              </a:rPr>
              <a:t>1959 </a:t>
            </a:r>
            <a:r>
              <a:rPr lang="ru-RU" sz="1600" b="1" dirty="0" smtClean="0">
                <a:solidFill>
                  <a:srgbClr val="1747B1"/>
                </a:solidFill>
              </a:rPr>
              <a:t>(2 </a:t>
            </a:r>
            <a:r>
              <a:rPr lang="ru-RU" sz="1600" b="1" dirty="0">
                <a:solidFill>
                  <a:srgbClr val="1747B1"/>
                </a:solidFill>
              </a:rPr>
              <a:t>полугодие)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11760" y="4048033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1959 (1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98876" y="4048032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60 лет 6 </a:t>
            </a:r>
            <a:r>
              <a:rPr lang="ru-RU" sz="1600" b="1" dirty="0" err="1" smtClean="0">
                <a:solidFill>
                  <a:srgbClr val="1747B1"/>
                </a:solidFill>
              </a:rPr>
              <a:t>мес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90008" y="4036386"/>
            <a:ext cx="2102471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2019 (2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98876" y="4374407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747B1"/>
                </a:solidFill>
              </a:rPr>
              <a:t>60 лет 6 </a:t>
            </a:r>
            <a:r>
              <a:rPr lang="ru-RU" sz="1600" b="1" dirty="0" err="1">
                <a:solidFill>
                  <a:srgbClr val="1747B1"/>
                </a:solidFill>
              </a:rPr>
              <a:t>мес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02443" y="4374406"/>
            <a:ext cx="2102471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2020 (1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11760" y="4854640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1960 </a:t>
            </a:r>
            <a:r>
              <a:rPr lang="ru-RU" sz="1600" b="1" dirty="0">
                <a:solidFill>
                  <a:srgbClr val="1747B1"/>
                </a:solidFill>
              </a:rPr>
              <a:t>(1 полугодие)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411760" y="5176905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1960 (2 </a:t>
            </a:r>
            <a:r>
              <a:rPr lang="ru-RU" sz="1600" b="1" dirty="0">
                <a:solidFill>
                  <a:srgbClr val="1747B1"/>
                </a:solidFill>
              </a:rPr>
              <a:t>полугодие)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420046" y="5667529"/>
            <a:ext cx="2115362" cy="245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1961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11760" y="6018156"/>
            <a:ext cx="2115362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1962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0046" y="6381328"/>
            <a:ext cx="2115362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1963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09645" y="4854640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61 год 6 </a:t>
            </a:r>
            <a:r>
              <a:rPr lang="ru-RU" sz="1600" b="1" dirty="0" err="1" smtClean="0">
                <a:solidFill>
                  <a:srgbClr val="1747B1"/>
                </a:solidFill>
              </a:rPr>
              <a:t>мес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98876" y="5176905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747B1"/>
                </a:solidFill>
              </a:rPr>
              <a:t>61 </a:t>
            </a:r>
            <a:r>
              <a:rPr lang="ru-RU" sz="1600" b="1" dirty="0" smtClean="0">
                <a:solidFill>
                  <a:srgbClr val="1747B1"/>
                </a:solidFill>
              </a:rPr>
              <a:t>год </a:t>
            </a:r>
            <a:r>
              <a:rPr lang="ru-RU" sz="1600" b="1" dirty="0">
                <a:solidFill>
                  <a:srgbClr val="1747B1"/>
                </a:solidFill>
              </a:rPr>
              <a:t>6 </a:t>
            </a:r>
            <a:r>
              <a:rPr lang="ru-RU" sz="1600" b="1" dirty="0" err="1">
                <a:solidFill>
                  <a:srgbClr val="1747B1"/>
                </a:solidFill>
              </a:rPr>
              <a:t>мес</a:t>
            </a:r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613589" y="5667528"/>
            <a:ext cx="2115362" cy="245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63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99112" y="6006812"/>
            <a:ext cx="2115362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64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90002" y="6381328"/>
            <a:ext cx="2115362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65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98882" y="4854640"/>
            <a:ext cx="2102471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2021 (2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95997" y="5176905"/>
            <a:ext cx="2102471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2022 (1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02443" y="5667527"/>
            <a:ext cx="2102471" cy="245063"/>
          </a:xfrm>
          <a:prstGeom prst="rect">
            <a:avLst/>
          </a:prstGeom>
          <a:solidFill>
            <a:srgbClr val="E6B9B8"/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2024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98883" y="6006811"/>
            <a:ext cx="2102471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2026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89551" y="6381328"/>
            <a:ext cx="2102471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2028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1" y="1898920"/>
            <a:ext cx="4029159" cy="1315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12124" y="2141220"/>
            <a:ext cx="401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мужчины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8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64"/>
            <a:ext cx="9144000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747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bg1"/>
                </a:solidFill>
              </a:rPr>
              <a:t>ПОВЫШЕНИЕ ПЕНСИОННОГО ВОЗРАСТА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7066" y="3549981"/>
            <a:ext cx="8604956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747A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398" y="3599058"/>
            <a:ext cx="2043354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год повышения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3599058"/>
            <a:ext cx="211536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год рождения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98876" y="3599058"/>
            <a:ext cx="211536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возраст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89552" y="3596820"/>
            <a:ext cx="2115362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г</a:t>
            </a:r>
            <a:r>
              <a:rPr lang="ru-RU" sz="1600" b="1" dirty="0" smtClean="0"/>
              <a:t>од назначения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6398" y="4048033"/>
            <a:ext cx="2043354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2019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6398" y="4374409"/>
            <a:ext cx="2043354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7524" y="4854640"/>
            <a:ext cx="2043354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2020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7524" y="5176905"/>
            <a:ext cx="2043354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7524" y="5667530"/>
            <a:ext cx="2043354" cy="245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2021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7673" y="6018157"/>
            <a:ext cx="2043354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2022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7524" y="6381328"/>
            <a:ext cx="2043354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2023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11760" y="4374408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1964 (2 </a:t>
            </a:r>
            <a:r>
              <a:rPr lang="ru-RU" sz="1600" b="1" dirty="0">
                <a:solidFill>
                  <a:srgbClr val="1747B1"/>
                </a:solidFill>
              </a:rPr>
              <a:t>полугодие)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11760" y="4048033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1964 (1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98876" y="4048032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55 лет 6 </a:t>
            </a:r>
            <a:r>
              <a:rPr lang="ru-RU" sz="1600" b="1" dirty="0" err="1" smtClean="0">
                <a:solidFill>
                  <a:srgbClr val="1747B1"/>
                </a:solidFill>
              </a:rPr>
              <a:t>мес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90008" y="4036386"/>
            <a:ext cx="2102471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2019 (2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98876" y="4374407"/>
            <a:ext cx="2115362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55 </a:t>
            </a:r>
            <a:r>
              <a:rPr lang="ru-RU" sz="1600" b="1" dirty="0">
                <a:solidFill>
                  <a:srgbClr val="1747B1"/>
                </a:solidFill>
              </a:rPr>
              <a:t>лет 6 </a:t>
            </a:r>
            <a:r>
              <a:rPr lang="ru-RU" sz="1600" b="1" dirty="0" err="1">
                <a:solidFill>
                  <a:srgbClr val="1747B1"/>
                </a:solidFill>
              </a:rPr>
              <a:t>мес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02443" y="4374406"/>
            <a:ext cx="2102471" cy="245063"/>
          </a:xfrm>
          <a:prstGeom prst="rect">
            <a:avLst/>
          </a:prstGeom>
          <a:solidFill>
            <a:srgbClr val="FDAD55"/>
          </a:solidFill>
          <a:ln>
            <a:solidFill>
              <a:srgbClr val="FDA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2020 (1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11760" y="4854640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1965 </a:t>
            </a:r>
            <a:r>
              <a:rPr lang="ru-RU" sz="1600" b="1" dirty="0">
                <a:solidFill>
                  <a:srgbClr val="1747B1"/>
                </a:solidFill>
              </a:rPr>
              <a:t>(1 полугодие)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411760" y="5176905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1965 (2 </a:t>
            </a:r>
            <a:r>
              <a:rPr lang="ru-RU" sz="1600" b="1" dirty="0">
                <a:solidFill>
                  <a:srgbClr val="1747B1"/>
                </a:solidFill>
              </a:rPr>
              <a:t>полугодие)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420046" y="5667529"/>
            <a:ext cx="2115362" cy="245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1966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11760" y="6018156"/>
            <a:ext cx="2115362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1967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0046" y="6381328"/>
            <a:ext cx="2115362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1968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89544" y="4862647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56 лет 6 </a:t>
            </a:r>
            <a:r>
              <a:rPr lang="ru-RU" sz="1600" b="1" dirty="0" err="1" smtClean="0">
                <a:solidFill>
                  <a:srgbClr val="1747B1"/>
                </a:solidFill>
              </a:rPr>
              <a:t>мес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98876" y="5176905"/>
            <a:ext cx="2115362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56 </a:t>
            </a:r>
            <a:r>
              <a:rPr lang="ru-RU" sz="1600" b="1" dirty="0">
                <a:solidFill>
                  <a:srgbClr val="1747B1"/>
                </a:solidFill>
              </a:rPr>
              <a:t>лет 6 </a:t>
            </a:r>
            <a:r>
              <a:rPr lang="ru-RU" sz="1600" b="1" dirty="0" err="1">
                <a:solidFill>
                  <a:srgbClr val="1747B1"/>
                </a:solidFill>
              </a:rPr>
              <a:t>мес</a:t>
            </a:r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613589" y="5667528"/>
            <a:ext cx="2115362" cy="245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58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99112" y="6006812"/>
            <a:ext cx="2115362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59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90002" y="6381328"/>
            <a:ext cx="2115362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60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83690" y="4862647"/>
            <a:ext cx="2102471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2021 (2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95997" y="5176905"/>
            <a:ext cx="2102471" cy="245063"/>
          </a:xfrm>
          <a:prstGeom prst="rect">
            <a:avLst/>
          </a:prstGeom>
          <a:solidFill>
            <a:srgbClr val="B4E187"/>
          </a:solidFill>
          <a:ln>
            <a:solidFill>
              <a:srgbClr val="B4E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2022 (1 полугодие)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02443" y="5667527"/>
            <a:ext cx="2102471" cy="245063"/>
          </a:xfrm>
          <a:prstGeom prst="rect">
            <a:avLst/>
          </a:prstGeom>
          <a:solidFill>
            <a:srgbClr val="E6B9B8"/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2024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98883" y="6006811"/>
            <a:ext cx="2102471" cy="245063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2026</a:t>
            </a:r>
            <a:endParaRPr lang="ru-RU" sz="1600" b="1" dirty="0">
              <a:solidFill>
                <a:srgbClr val="1747B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89551" y="6381328"/>
            <a:ext cx="2102471" cy="245063"/>
          </a:xfrm>
          <a:prstGeom prst="rect">
            <a:avLst/>
          </a:prstGeom>
          <a:solidFill>
            <a:srgbClr val="FAFA96"/>
          </a:solidFill>
          <a:ln>
            <a:solidFill>
              <a:srgbClr val="FAF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747B1"/>
                </a:solidFill>
              </a:rPr>
              <a:t>2028</a:t>
            </a:r>
            <a:endParaRPr lang="ru-RU" sz="1600" b="1" dirty="0">
              <a:solidFill>
                <a:srgbClr val="1747B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51" y="1484784"/>
            <a:ext cx="2095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09060" y="2011677"/>
            <a:ext cx="2909759" cy="1143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женщины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8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68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СОХРАНЕНИЕ ПЕНСИОННЫХ ЛЬГОТ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 flipV="1">
            <a:off x="314683" y="923924"/>
            <a:ext cx="8566612" cy="779709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133004" y="1703633"/>
            <a:ext cx="9032240" cy="12122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gray">
          <a:xfrm>
            <a:off x="693366" y="976514"/>
            <a:ext cx="7757267" cy="347782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/>
                <a:ea typeface="Calibri"/>
              </a:rPr>
              <a:t>Пенсионные льготы сохранены:</a:t>
            </a:r>
            <a:endParaRPr lang="ru-RU" sz="28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gray">
          <a:xfrm flipV="1">
            <a:off x="220550" y="3048695"/>
            <a:ext cx="8597490" cy="73818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gray">
          <a:xfrm>
            <a:off x="133005" y="3786883"/>
            <a:ext cx="9010995" cy="106170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400">
              <a:solidFill>
                <a:prstClr val="black"/>
              </a:solidFill>
            </a:endParaRPr>
          </a:p>
        </p:txBody>
      </p:sp>
      <p:pic>
        <p:nvPicPr>
          <p:cNvPr id="17" name="Picture 9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244154" y="4830859"/>
            <a:ext cx="881069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2"/>
          <p:cNvSpPr>
            <a:spLocks noChangeArrowheads="1"/>
          </p:cNvSpPr>
          <p:nvPr/>
        </p:nvSpPr>
        <p:spPr bwMode="gray">
          <a:xfrm>
            <a:off x="693366" y="2902366"/>
            <a:ext cx="7689793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/>
                <a:ea typeface="Calibri"/>
              </a:rPr>
              <a:t>Сохранены действующие условия  назначения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: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gray">
          <a:xfrm>
            <a:off x="176777" y="5750560"/>
            <a:ext cx="8923450" cy="94879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400">
              <a:solidFill>
                <a:prstClr val="black"/>
              </a:solidFill>
            </a:endParaRPr>
          </a:p>
        </p:txBody>
      </p:sp>
      <p:pic>
        <p:nvPicPr>
          <p:cNvPr id="21" name="Picture 9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41314" y="6330026"/>
            <a:ext cx="881069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2"/>
          <p:cNvSpPr>
            <a:spLocks noChangeArrowheads="1"/>
          </p:cNvSpPr>
          <p:nvPr/>
        </p:nvSpPr>
        <p:spPr bwMode="gray">
          <a:xfrm>
            <a:off x="804227" y="4879069"/>
            <a:ext cx="7689793" cy="478254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/>
                <a:ea typeface="Calibri"/>
              </a:rPr>
              <a:t>Льготы селянам</a:t>
            </a:r>
            <a:endParaRPr lang="ru-RU" sz="28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004" y="1752440"/>
            <a:ext cx="90109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-лицам, занятым на работах с вредными и тяжелыми условиями труда (списки 1, 2 и «Малые» списки)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-лицам, пострадавшим от техногенных катастроф (чернобыльцы и др.)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-льготникам по социальным основаниям (родители или опекуны инвалидов с детства, инвалиды по военной травме, по зрению 1 группы, лилипуты (карлики) и т.д.</a:t>
            </a: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550" y="3840679"/>
            <a:ext cx="877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-социальных пенсий коренным малочисленным народам Севера (назначение социальной пенсии в возрасте 55 и 50 лет для мужчин и женщин соответственно)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-страховых пенсий по инвалидности и по случаю потери кормильца (пенсия назначается при наступлении страхового случая)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2259" y="5878699"/>
            <a:ext cx="86817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Предусмотрена 25 % надбавка к фиксированной выплате страховой пенсии для неработающих пенсионеров, проживающих в селе, у которых есть не менее 30 лет стажа в сельском хозяйстве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Начало выплат с 1 января 2019 года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gray">
          <a:xfrm flipV="1">
            <a:off x="249124" y="5272672"/>
            <a:ext cx="8597490" cy="4778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78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112"/>
          <p:cNvSpPr>
            <a:spLocks noChangeArrowheads="1"/>
          </p:cNvSpPr>
          <p:nvPr/>
        </p:nvSpPr>
        <p:spPr bwMode="gray">
          <a:xfrm>
            <a:off x="3779520" y="1930400"/>
            <a:ext cx="4873833" cy="116690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u-RU" sz="2000" b="1" dirty="0" smtClean="0"/>
              <a:t>МУЖЧИНЫ </a:t>
            </a:r>
            <a:r>
              <a:rPr lang="ru-RU" sz="2000" dirty="0" smtClean="0"/>
              <a:t>   не менее </a:t>
            </a:r>
            <a:r>
              <a:rPr lang="ru-RU" sz="4000" dirty="0" smtClean="0">
                <a:solidFill>
                  <a:srgbClr val="FF0000"/>
                </a:solidFill>
              </a:rPr>
              <a:t>42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лет</a:t>
            </a:r>
            <a:endParaRPr lang="ru-RU" sz="2000" dirty="0"/>
          </a:p>
        </p:txBody>
      </p:sp>
      <p:sp>
        <p:nvSpPr>
          <p:cNvPr id="45" name="AutoShape 112"/>
          <p:cNvSpPr>
            <a:spLocks noChangeArrowheads="1"/>
          </p:cNvSpPr>
          <p:nvPr/>
        </p:nvSpPr>
        <p:spPr bwMode="gray">
          <a:xfrm>
            <a:off x="3779520" y="3586480"/>
            <a:ext cx="4975436" cy="97386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u-RU" sz="2000" b="1" dirty="0" smtClean="0"/>
              <a:t>ЖЕНЩИНЫ</a:t>
            </a:r>
            <a:r>
              <a:rPr lang="ru-RU" sz="2000" dirty="0" smtClean="0"/>
              <a:t>   не менее  </a:t>
            </a:r>
            <a:r>
              <a:rPr lang="ru-RU" sz="4000" dirty="0" smtClean="0">
                <a:solidFill>
                  <a:srgbClr val="FF0000"/>
                </a:solidFill>
              </a:rPr>
              <a:t>37</a:t>
            </a:r>
            <a:r>
              <a:rPr lang="ru-RU" sz="2000" dirty="0" smtClean="0"/>
              <a:t> лет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1" y="1418282"/>
            <a:ext cx="840092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СТАЖ, ДАЮЩИЙ ПРАВО НА ДОСРОЧНЫЙ ВЫХОД НА ПЕНСИЮ</a:t>
            </a:r>
            <a:endParaRPr lang="ru-RU" sz="2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29883" y="4999435"/>
            <a:ext cx="794219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Страховая пенсия по старости может назначаться на </a:t>
            </a:r>
            <a:r>
              <a:rPr lang="ru-RU" sz="2000" b="1" dirty="0" smtClean="0">
                <a:solidFill>
                  <a:srgbClr val="FF0000"/>
                </a:solidFill>
              </a:rPr>
              <a:t>24 </a:t>
            </a:r>
            <a:r>
              <a:rPr lang="ru-RU" sz="2000" dirty="0" smtClean="0"/>
              <a:t>месяца  ранее возраста  предусмотренного данным законом, но не ранее достижения возраста  </a:t>
            </a:r>
            <a:r>
              <a:rPr lang="ru-RU" sz="2000" b="1" dirty="0" smtClean="0">
                <a:solidFill>
                  <a:srgbClr val="FF0000"/>
                </a:solidFill>
              </a:rPr>
              <a:t>60</a:t>
            </a:r>
            <a:r>
              <a:rPr lang="ru-RU" sz="2000" dirty="0" smtClean="0"/>
              <a:t> и </a:t>
            </a:r>
            <a:r>
              <a:rPr lang="ru-RU" sz="2000" b="1" dirty="0" smtClean="0">
                <a:solidFill>
                  <a:srgbClr val="FF0000"/>
                </a:solidFill>
              </a:rPr>
              <a:t>55</a:t>
            </a:r>
            <a:r>
              <a:rPr lang="ru-RU" sz="2000" dirty="0" smtClean="0"/>
              <a:t> лет (мужчины, женщины)</a:t>
            </a:r>
            <a:endParaRPr lang="ru-RU" sz="2000" dirty="0"/>
          </a:p>
        </p:txBody>
      </p:sp>
      <p:pic>
        <p:nvPicPr>
          <p:cNvPr id="34" name="Picture 5" descr="C:\Users\25062\Desktop\111\old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180" y="2022780"/>
            <a:ext cx="1797660" cy="26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0"/>
            <a:ext cx="8168640" cy="89154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ПРАВО НА ПЕНСИЮ С УЧЕТОМ СТРАХОВОГО СТАЖА 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60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112"/>
          <p:cNvSpPr>
            <a:spLocks noChangeArrowheads="1"/>
          </p:cNvSpPr>
          <p:nvPr/>
        </p:nvSpPr>
        <p:spPr bwMode="gray">
          <a:xfrm>
            <a:off x="2674620" y="1379965"/>
            <a:ext cx="6233159" cy="185853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Мужчина 1961г.р.</a:t>
            </a:r>
          </a:p>
          <a:p>
            <a:pPr algn="ctr"/>
            <a:r>
              <a:rPr lang="ru-RU" b="1" dirty="0" smtClean="0"/>
              <a:t> - право выхода на пенсию в </a:t>
            </a:r>
            <a:r>
              <a:rPr lang="ru-RU" b="1" dirty="0" smtClean="0">
                <a:solidFill>
                  <a:srgbClr val="FF0000"/>
                </a:solidFill>
              </a:rPr>
              <a:t>2024 </a:t>
            </a:r>
            <a:r>
              <a:rPr lang="ru-RU" b="1" dirty="0" smtClean="0"/>
              <a:t>году (в 63 года)</a:t>
            </a:r>
          </a:p>
          <a:p>
            <a:pPr algn="ctr"/>
            <a:r>
              <a:rPr lang="ru-RU" b="1" dirty="0" smtClean="0"/>
              <a:t> - выработал стаж </a:t>
            </a:r>
            <a:r>
              <a:rPr lang="ru-RU" sz="2000" b="1" dirty="0" smtClean="0">
                <a:solidFill>
                  <a:srgbClr val="FF0000"/>
                </a:solidFill>
              </a:rPr>
              <a:t>42</a:t>
            </a:r>
            <a:r>
              <a:rPr lang="ru-RU" b="1" dirty="0" smtClean="0"/>
              <a:t> года  в </a:t>
            </a:r>
            <a:r>
              <a:rPr lang="ru-RU" b="1" dirty="0" smtClean="0">
                <a:solidFill>
                  <a:srgbClr val="FF0000"/>
                </a:solidFill>
              </a:rPr>
              <a:t>2021 </a:t>
            </a:r>
            <a:r>
              <a:rPr lang="ru-RU" b="1" dirty="0" smtClean="0"/>
              <a:t>году </a:t>
            </a:r>
          </a:p>
          <a:p>
            <a:pPr algn="ctr"/>
            <a:r>
              <a:rPr lang="ru-RU" b="1" dirty="0" smtClean="0"/>
              <a:t>  - право назначить пенсию в </a:t>
            </a:r>
            <a:r>
              <a:rPr lang="ru-RU" b="1" dirty="0" smtClean="0">
                <a:solidFill>
                  <a:srgbClr val="FF0000"/>
                </a:solidFill>
              </a:rPr>
              <a:t>2022</a:t>
            </a:r>
            <a:r>
              <a:rPr lang="ru-RU" b="1" dirty="0" smtClean="0"/>
              <a:t> году, </a:t>
            </a:r>
          </a:p>
          <a:p>
            <a:pPr algn="ctr"/>
            <a:r>
              <a:rPr lang="ru-RU" b="1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61</a:t>
            </a:r>
            <a:r>
              <a:rPr lang="ru-RU" b="1" dirty="0" smtClean="0"/>
              <a:t> год (на 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/>
              <a:t> года раньше </a:t>
            </a:r>
            <a:r>
              <a:rPr lang="ru-RU" sz="2000" b="1" dirty="0" smtClean="0"/>
              <a:t>) </a:t>
            </a:r>
            <a:endParaRPr lang="ru-RU" sz="2000" dirty="0"/>
          </a:p>
        </p:txBody>
      </p:sp>
      <p:sp>
        <p:nvSpPr>
          <p:cNvPr id="45" name="AutoShape 112"/>
          <p:cNvSpPr>
            <a:spLocks noChangeArrowheads="1"/>
          </p:cNvSpPr>
          <p:nvPr/>
        </p:nvSpPr>
        <p:spPr bwMode="gray">
          <a:xfrm>
            <a:off x="2674620" y="3726180"/>
            <a:ext cx="6233158" cy="198478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Женщина 1967 г.р. </a:t>
            </a:r>
          </a:p>
          <a:p>
            <a:pPr algn="ctr"/>
            <a:r>
              <a:rPr lang="ru-RU" b="1" dirty="0" smtClean="0"/>
              <a:t>- право выхода на пенсию в </a:t>
            </a:r>
            <a:r>
              <a:rPr lang="ru-RU" b="1" dirty="0" smtClean="0">
                <a:solidFill>
                  <a:srgbClr val="FF0000"/>
                </a:solidFill>
              </a:rPr>
              <a:t>2026</a:t>
            </a:r>
            <a:r>
              <a:rPr lang="ru-RU" b="1" dirty="0" smtClean="0"/>
              <a:t> году (в 59 лет)</a:t>
            </a:r>
          </a:p>
          <a:p>
            <a:pPr algn="ctr"/>
            <a:r>
              <a:rPr lang="ru-RU" b="1" dirty="0" smtClean="0"/>
              <a:t>- выработала стаж </a:t>
            </a:r>
            <a:r>
              <a:rPr lang="ru-RU" sz="2000" b="1" dirty="0" smtClean="0">
                <a:solidFill>
                  <a:srgbClr val="FF0000"/>
                </a:solidFill>
              </a:rPr>
              <a:t>37 </a:t>
            </a:r>
            <a:r>
              <a:rPr lang="ru-RU" b="1" dirty="0" smtClean="0"/>
              <a:t>лет в </a:t>
            </a:r>
            <a:r>
              <a:rPr lang="ru-RU" b="1" dirty="0" smtClean="0">
                <a:solidFill>
                  <a:srgbClr val="FF0000"/>
                </a:solidFill>
              </a:rPr>
              <a:t>2025</a:t>
            </a:r>
            <a:r>
              <a:rPr lang="ru-RU" b="1" dirty="0" smtClean="0"/>
              <a:t> году</a:t>
            </a:r>
          </a:p>
          <a:p>
            <a:pPr algn="ctr"/>
            <a:r>
              <a:rPr lang="ru-RU" b="1" dirty="0" smtClean="0"/>
              <a:t>- право назначить пенсию в </a:t>
            </a:r>
            <a:r>
              <a:rPr lang="ru-RU" b="1" dirty="0" smtClean="0">
                <a:solidFill>
                  <a:srgbClr val="FF0000"/>
                </a:solidFill>
              </a:rPr>
              <a:t>2025 </a:t>
            </a:r>
            <a:r>
              <a:rPr lang="ru-RU" b="1" dirty="0" smtClean="0"/>
              <a:t>году, </a:t>
            </a:r>
          </a:p>
          <a:p>
            <a:pPr algn="ctr"/>
            <a:r>
              <a:rPr lang="ru-RU" b="1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58</a:t>
            </a:r>
            <a:r>
              <a:rPr lang="ru-RU" b="1" dirty="0" smtClean="0"/>
              <a:t> лет (на </a:t>
            </a:r>
            <a:r>
              <a:rPr lang="ru-RU" b="1" dirty="0" smtClean="0">
                <a:solidFill>
                  <a:srgbClr val="FF0000"/>
                </a:solidFill>
              </a:rPr>
              <a:t>1 </a:t>
            </a:r>
            <a:r>
              <a:rPr lang="ru-RU" b="1" dirty="0" smtClean="0"/>
              <a:t>год раньше)</a:t>
            </a:r>
          </a:p>
          <a:p>
            <a:r>
              <a:rPr lang="ru-RU" sz="2000" b="1" dirty="0" smtClean="0"/>
              <a:t>    </a:t>
            </a:r>
            <a:endParaRPr lang="ru-RU" sz="2000" dirty="0"/>
          </a:p>
        </p:txBody>
      </p:sp>
      <p:pic>
        <p:nvPicPr>
          <p:cNvPr id="34" name="Picture 5" descr="C:\Users\25062\Desktop\111\ol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473" y="1080780"/>
            <a:ext cx="2981313" cy="442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0"/>
            <a:ext cx="8168640" cy="105273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ПРАВО НА ПЕНСИЮ С УЧЕТОМ СТРАХОВОГО СТАЖА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42 и 37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ЛЕТ 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23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1825" y="-81280"/>
            <a:ext cx="923498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F81BD">
                    <a:lumMod val="75000"/>
                  </a:srgbClr>
                </a:solidFill>
              </a:rPr>
              <a:t>Виды досрочных страховых пенсий</a:t>
            </a:r>
          </a:p>
          <a:p>
            <a:pPr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</a:rPr>
              <a:t>(повышение возраста)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9141" y="873710"/>
            <a:ext cx="826066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Пенсии в связи с длительным выполнением            профессиональной деятельности </a:t>
            </a:r>
          </a:p>
          <a:p>
            <a:pPr algn="ctr"/>
            <a:r>
              <a:rPr lang="ru-RU" b="1" dirty="0" smtClean="0">
                <a:solidFill>
                  <a:srgbClr val="1F497D"/>
                </a:solidFill>
              </a:rPr>
              <a:t>(без требования уплаты дополнительного тарифа)</a:t>
            </a:r>
          </a:p>
          <a:p>
            <a:pPr algn="ctr"/>
            <a:r>
              <a:rPr lang="ru-RU" b="1" dirty="0" smtClean="0">
                <a:solidFill>
                  <a:srgbClr val="1F497D"/>
                </a:solidFill>
              </a:rPr>
              <a:t>Педагоги, медики, творческие работники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45821" y="3320611"/>
            <a:ext cx="8271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Пенсии в связи с работой в особых климатических условиях </a:t>
            </a:r>
            <a:endParaRPr lang="ru-RU" sz="2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853" y="4778150"/>
            <a:ext cx="91743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1F497D"/>
                </a:solidFill>
              </a:rPr>
              <a:t>Лица, проработавшие в районах Крайнего Севера не менее 15 календарных лет или местностях, приравненных к ним, не менее 20 календарных лет, либо не менее 7,5 календарных лет в районах Крайнего Севера при страховом стаже 25 и 20 лет у мужчин и женщин соответственно </a:t>
            </a:r>
          </a:p>
          <a:p>
            <a:pPr algn="just"/>
            <a:r>
              <a:rPr lang="ru-RU" sz="1600" b="1" dirty="0" smtClean="0">
                <a:solidFill>
                  <a:srgbClr val="1F497D"/>
                </a:solidFill>
              </a:rPr>
              <a:t>                     Поэтапное увеличение </a:t>
            </a:r>
            <a:r>
              <a:rPr lang="ru-RU" sz="1600" b="1" dirty="0">
                <a:solidFill>
                  <a:srgbClr val="1F497D"/>
                </a:solidFill>
              </a:rPr>
              <a:t>возраста мужчинам и женщинам на 5 </a:t>
            </a:r>
            <a:r>
              <a:rPr lang="ru-RU" sz="1600" b="1" dirty="0" smtClean="0">
                <a:solidFill>
                  <a:srgbClr val="1F497D"/>
                </a:solidFill>
              </a:rPr>
              <a:t>лет</a:t>
            </a:r>
          </a:p>
          <a:p>
            <a:pPr algn="ctr"/>
            <a:r>
              <a:rPr lang="ru-RU" b="1" dirty="0" smtClean="0">
                <a:solidFill>
                  <a:srgbClr val="1F497D"/>
                </a:solidFill>
              </a:rPr>
              <a:t>Мужчины  с </a:t>
            </a:r>
            <a:r>
              <a:rPr lang="ru-RU" b="1" dirty="0" smtClean="0"/>
              <a:t>55</a:t>
            </a:r>
            <a:r>
              <a:rPr lang="ru-RU" b="1" dirty="0" smtClean="0">
                <a:solidFill>
                  <a:srgbClr val="1F497D"/>
                </a:solidFill>
              </a:rPr>
              <a:t> до </a:t>
            </a:r>
            <a:r>
              <a:rPr lang="ru-RU" b="1" dirty="0" smtClean="0">
                <a:solidFill>
                  <a:srgbClr val="FF0000"/>
                </a:solidFill>
              </a:rPr>
              <a:t>60 </a:t>
            </a:r>
            <a:r>
              <a:rPr lang="ru-RU" b="1" dirty="0" smtClean="0">
                <a:solidFill>
                  <a:srgbClr val="1F497D"/>
                </a:solidFill>
              </a:rPr>
              <a:t>лет, женщины  с </a:t>
            </a:r>
            <a:r>
              <a:rPr lang="ru-RU" b="1" dirty="0" smtClean="0"/>
              <a:t>50</a:t>
            </a:r>
            <a:r>
              <a:rPr lang="ru-RU" b="1" dirty="0" smtClean="0">
                <a:solidFill>
                  <a:srgbClr val="1F497D"/>
                </a:solidFill>
              </a:rPr>
              <a:t> до </a:t>
            </a:r>
            <a:r>
              <a:rPr lang="ru-RU" b="1" dirty="0" smtClean="0">
                <a:solidFill>
                  <a:srgbClr val="FF0000"/>
                </a:solidFill>
              </a:rPr>
              <a:t>55</a:t>
            </a:r>
            <a:r>
              <a:rPr lang="ru-RU" b="1" dirty="0" smtClean="0">
                <a:solidFill>
                  <a:srgbClr val="1F497D"/>
                </a:solidFill>
              </a:rPr>
              <a:t> лет</a:t>
            </a:r>
            <a:endParaRPr lang="ru-RU" b="1" dirty="0">
              <a:solidFill>
                <a:srgbClr val="1F497D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1437" y="3366595"/>
            <a:ext cx="9072563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C:\Users\25062\Desktop\Blue_ball_p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6461" y="1092917"/>
            <a:ext cx="1283155" cy="8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25062\Desktop\Blue_ball_p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6462" y="3337560"/>
            <a:ext cx="1283155" cy="7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230" y="2328475"/>
            <a:ext cx="914781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Выслуга лет не увеличивается</a:t>
            </a:r>
            <a:endParaRPr lang="ru-RU" sz="2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41826" y="2790140"/>
            <a:ext cx="9061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497D"/>
                </a:solidFill>
              </a:rPr>
              <a:t>  </a:t>
            </a:r>
            <a:r>
              <a:rPr lang="ru-RU" sz="1600" b="1" dirty="0" smtClean="0">
                <a:solidFill>
                  <a:srgbClr val="1F497D"/>
                </a:solidFill>
              </a:rPr>
              <a:t>Поэтапное более позднее назначение пенсии </a:t>
            </a:r>
          </a:p>
          <a:p>
            <a:pPr algn="ctr"/>
            <a:r>
              <a:rPr lang="ru-RU" sz="1600" b="1" dirty="0" smtClean="0">
                <a:solidFill>
                  <a:srgbClr val="1F497D"/>
                </a:solidFill>
              </a:rPr>
              <a:t>(от года приобретения требуемой выслуги до </a:t>
            </a:r>
            <a:r>
              <a:rPr lang="ru-RU" sz="1600" b="1" dirty="0" smtClean="0">
                <a:solidFill>
                  <a:srgbClr val="FF0000"/>
                </a:solidFill>
              </a:rPr>
              <a:t>5 </a:t>
            </a:r>
            <a:r>
              <a:rPr lang="ru-RU" sz="1600" b="1" dirty="0" smtClean="0">
                <a:solidFill>
                  <a:srgbClr val="1F497D"/>
                </a:solidFill>
              </a:rPr>
              <a:t>лет )</a:t>
            </a:r>
            <a:endParaRPr lang="ru-RU" sz="1600" b="1" dirty="0">
              <a:solidFill>
                <a:srgbClr val="1F497D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23" y="4308660"/>
            <a:ext cx="913687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</a:rPr>
              <a:t>Северный стаж не увеличивается</a:t>
            </a:r>
            <a:endParaRPr lang="ru-RU" sz="24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35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24444</TotalTime>
  <Words>1773</Words>
  <Application>Microsoft Office PowerPoint</Application>
  <PresentationFormat>Экран (4:3)</PresentationFormat>
  <Paragraphs>314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ПРАВО НА ПЕНСИЮ С УЧЕТОМ СТРАХОВОГО СТАЖА </vt:lpstr>
      <vt:lpstr> ПРАВО НА ПЕНСИЮ С УЧЕТОМ СТРАХОВОГО СТАЖА  42 и 37 ЛЕТ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Кислициа-ПК</cp:lastModifiedBy>
  <cp:revision>1942</cp:revision>
  <cp:lastPrinted>2018-10-12T08:32:34Z</cp:lastPrinted>
  <dcterms:created xsi:type="dcterms:W3CDTF">2014-07-04T05:40:34Z</dcterms:created>
  <dcterms:modified xsi:type="dcterms:W3CDTF">2020-03-24T09:20:49Z</dcterms:modified>
</cp:coreProperties>
</file>